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Lustria" panose="02000603060000020004" pitchFamily="2" charset="0"/>
      <p:regular r:id="rId28"/>
    </p:embeddedFont>
    <p:embeddedFont>
      <p:font typeface="Open Sans" panose="020B0606030504020204" pitchFamily="34" charset="0"/>
      <p:regular r:id="rId29"/>
      <p:bold r:id="rId30"/>
      <p:italic r:id="rId31"/>
      <p:boldItalic r:id="rId32"/>
    </p:embeddedFont>
    <p:embeddedFont>
      <p:font typeface="Roboto" panose="02000000000000000000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17" name="Google Shape;31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59" name="Google Shape;359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3" name="Google Shape;17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01" name="Google Shape;20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908651"/>
            <a:ext cx="3620882" cy="364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"/>
              <a:buNone/>
              <a:defRPr sz="4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05934" y="5220450"/>
            <a:ext cx="3380437" cy="57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>
            <a:spLocks noGrp="1"/>
          </p:cNvSpPr>
          <p:nvPr>
            <p:ph type="pic" idx="2"/>
          </p:nvPr>
        </p:nvSpPr>
        <p:spPr>
          <a:xfrm>
            <a:off x="4876158" y="0"/>
            <a:ext cx="7315841" cy="6858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7" name="Google Shape;17;p2"/>
          <p:cNvCxnSpPr/>
          <p:nvPr/>
        </p:nvCxnSpPr>
        <p:spPr>
          <a:xfrm>
            <a:off x="800100" y="723900"/>
            <a:ext cx="1638300" cy="0"/>
          </a:xfrm>
          <a:prstGeom prst="straightConnector1">
            <a:avLst/>
          </a:prstGeom>
          <a:noFill/>
          <a:ln w="444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">
  <p:cSld name="Timelin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87" name="Google Shape;87;p11"/>
          <p:cNvCxnSpPr/>
          <p:nvPr/>
        </p:nvCxnSpPr>
        <p:spPr>
          <a:xfrm>
            <a:off x="800100" y="723900"/>
            <a:ext cx="16383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" name="Google Shape;88;p11"/>
          <p:cNvSpPr txBox="1">
            <a:spLocks noGrp="1"/>
          </p:cNvSpPr>
          <p:nvPr>
            <p:ph type="body" idx="1"/>
          </p:nvPr>
        </p:nvSpPr>
        <p:spPr>
          <a:xfrm>
            <a:off x="695326" y="1940913"/>
            <a:ext cx="10798176" cy="4021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3 Column">
  <p:cSld name="Content 3 Colum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Google Shape;93;p12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4" name="Google Shape;94;p12"/>
          <p:cNvSpPr txBox="1"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1"/>
          </p:nvPr>
        </p:nvSpPr>
        <p:spPr>
          <a:xfrm>
            <a:off x="800099" y="2005870"/>
            <a:ext cx="3390161" cy="52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4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body" idx="2"/>
          </p:nvPr>
        </p:nvSpPr>
        <p:spPr>
          <a:xfrm>
            <a:off x="800099" y="2552345"/>
            <a:ext cx="3390161" cy="327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3"/>
          </p:nvPr>
        </p:nvSpPr>
        <p:spPr>
          <a:xfrm>
            <a:off x="4400919" y="2005870"/>
            <a:ext cx="3390161" cy="52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4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4"/>
          </p:nvPr>
        </p:nvSpPr>
        <p:spPr>
          <a:xfrm>
            <a:off x="4400919" y="2552345"/>
            <a:ext cx="3390161" cy="327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5"/>
          </p:nvPr>
        </p:nvSpPr>
        <p:spPr>
          <a:xfrm>
            <a:off x="8001739" y="2005870"/>
            <a:ext cx="3390161" cy="52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4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body" idx="6"/>
          </p:nvPr>
        </p:nvSpPr>
        <p:spPr>
          <a:xfrm>
            <a:off x="8001739" y="2552345"/>
            <a:ext cx="3390161" cy="327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cxnSp>
        <p:nvCxnSpPr>
          <p:cNvPr id="101" name="Google Shape;101;p12"/>
          <p:cNvCxnSpPr/>
          <p:nvPr/>
        </p:nvCxnSpPr>
        <p:spPr>
          <a:xfrm>
            <a:off x="800100" y="6142781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12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">
  <p:cSld name="Summar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Google Shape;106;p13"/>
          <p:cNvCxnSpPr/>
          <p:nvPr/>
        </p:nvCxnSpPr>
        <p:spPr>
          <a:xfrm>
            <a:off x="7987523" y="729692"/>
            <a:ext cx="16383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7" name="Google Shape;107;p13"/>
          <p:cNvSpPr txBox="1">
            <a:spLocks noGrp="1"/>
          </p:cNvSpPr>
          <p:nvPr>
            <p:ph type="title"/>
          </p:nvPr>
        </p:nvSpPr>
        <p:spPr>
          <a:xfrm>
            <a:off x="7887511" y="909639"/>
            <a:ext cx="3703856" cy="1290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3"/>
          <p:cNvSpPr>
            <a:spLocks noGrp="1"/>
          </p:cNvSpPr>
          <p:nvPr>
            <p:ph type="pic" idx="2"/>
          </p:nvPr>
        </p:nvSpPr>
        <p:spPr>
          <a:xfrm>
            <a:off x="715383" y="723900"/>
            <a:ext cx="3179762" cy="2160588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13"/>
          <p:cNvSpPr>
            <a:spLocks noGrp="1"/>
          </p:cNvSpPr>
          <p:nvPr>
            <p:ph type="pic" idx="3"/>
          </p:nvPr>
        </p:nvSpPr>
        <p:spPr>
          <a:xfrm>
            <a:off x="715383" y="3048000"/>
            <a:ext cx="3178175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13"/>
          <p:cNvSpPr>
            <a:spLocks noGrp="1"/>
          </p:cNvSpPr>
          <p:nvPr>
            <p:ph type="pic" idx="4"/>
          </p:nvPr>
        </p:nvSpPr>
        <p:spPr>
          <a:xfrm>
            <a:off x="4040188" y="723900"/>
            <a:ext cx="3371850" cy="3159125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13"/>
          <p:cNvSpPr>
            <a:spLocks noGrp="1"/>
          </p:cNvSpPr>
          <p:nvPr>
            <p:ph type="pic" idx="5"/>
          </p:nvPr>
        </p:nvSpPr>
        <p:spPr>
          <a:xfrm>
            <a:off x="4039608" y="4038600"/>
            <a:ext cx="3371659" cy="209550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13"/>
          <p:cNvSpPr txBox="1">
            <a:spLocks noGrp="1"/>
          </p:cNvSpPr>
          <p:nvPr>
            <p:ph type="body" idx="1"/>
          </p:nvPr>
        </p:nvSpPr>
        <p:spPr>
          <a:xfrm>
            <a:off x="7887510" y="2380221"/>
            <a:ext cx="3703856" cy="3866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">
  <p:cSld name="Closing">
    <p:bg>
      <p:bgPr>
        <a:solidFill>
          <a:schemeClr val="dk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/>
          <p:cNvSpPr txBox="1">
            <a:spLocks noGrp="1"/>
          </p:cNvSpPr>
          <p:nvPr>
            <p:ph type="ctrTitle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"/>
              <a:buNone/>
              <a:defRPr sz="4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19" name="Google Shape;119;p14"/>
          <p:cNvSpPr>
            <a:spLocks noGrp="1"/>
          </p:cNvSpPr>
          <p:nvPr>
            <p:ph type="pic" idx="2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14"/>
          <p:cNvSpPr>
            <a:spLocks noGrp="1"/>
          </p:cNvSpPr>
          <p:nvPr>
            <p:ph type="pic" idx="3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1" name="Google Shape;121;p14"/>
          <p:cNvCxnSpPr/>
          <p:nvPr/>
        </p:nvCxnSpPr>
        <p:spPr>
          <a:xfrm>
            <a:off x="800100" y="4144434"/>
            <a:ext cx="10629900" cy="0"/>
          </a:xfrm>
          <a:prstGeom prst="straightConnector1">
            <a:avLst/>
          </a:prstGeom>
          <a:noFill/>
          <a:ln w="444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2" name="Google Shape;122;p14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lvl="1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lvl="2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lvl="3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lvl="4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lvl="5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lvl="6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lvl="7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lvl="8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>
            <a:spLocks noGrp="1"/>
          </p:cNvSpPr>
          <p:nvPr>
            <p:ph type="pic" idx="2"/>
          </p:nvPr>
        </p:nvSpPr>
        <p:spPr>
          <a:xfrm>
            <a:off x="-1" y="1"/>
            <a:ext cx="4876799" cy="6858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24" name="Google Shape;24;p3"/>
          <p:cNvCxnSpPr/>
          <p:nvPr/>
        </p:nvCxnSpPr>
        <p:spPr>
          <a:xfrm>
            <a:off x="5715000" y="738013"/>
            <a:ext cx="56769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5566943" y="2133600"/>
            <a:ext cx="6005933" cy="3774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cxnSp>
        <p:nvCxnSpPr>
          <p:cNvPr id="26" name="Google Shape;26;p3"/>
          <p:cNvCxnSpPr/>
          <p:nvPr/>
        </p:nvCxnSpPr>
        <p:spPr>
          <a:xfrm>
            <a:off x="5715000" y="6134100"/>
            <a:ext cx="56769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">
  <p:cSld name="Introduc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800099" y="904730"/>
            <a:ext cx="4152900" cy="1652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5133975" y="952368"/>
            <a:ext cx="6257926" cy="177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cxnSp>
        <p:nvCxnSpPr>
          <p:cNvPr id="33" name="Google Shape;33;p4"/>
          <p:cNvCxnSpPr/>
          <p:nvPr/>
        </p:nvCxnSpPr>
        <p:spPr>
          <a:xfrm>
            <a:off x="800100" y="6142781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" name="Google Shape;34;p4"/>
          <p:cNvSpPr>
            <a:spLocks noGrp="1"/>
          </p:cNvSpPr>
          <p:nvPr>
            <p:ph type="pic" idx="2"/>
          </p:nvPr>
        </p:nvSpPr>
        <p:spPr>
          <a:xfrm>
            <a:off x="800099" y="3048000"/>
            <a:ext cx="5133990" cy="2737531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4"/>
          <p:cNvSpPr>
            <a:spLocks noGrp="1"/>
          </p:cNvSpPr>
          <p:nvPr>
            <p:ph type="pic" idx="3"/>
          </p:nvPr>
        </p:nvSpPr>
        <p:spPr>
          <a:xfrm>
            <a:off x="6209621" y="3048000"/>
            <a:ext cx="5182278" cy="2737531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">
  <p:cSld name="Char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41" name="Google Shape;41;p5"/>
          <p:cNvCxnSpPr/>
          <p:nvPr/>
        </p:nvCxnSpPr>
        <p:spPr>
          <a:xfrm>
            <a:off x="9751536" y="723900"/>
            <a:ext cx="16383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1335088" y="1995488"/>
            <a:ext cx="9521825" cy="40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">
  <p:cSld name="Section Brea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ctrTitle"/>
          </p:nvPr>
        </p:nvSpPr>
        <p:spPr>
          <a:xfrm>
            <a:off x="684643" y="871758"/>
            <a:ext cx="5227171" cy="3871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ubTitle" idx="1"/>
          </p:nvPr>
        </p:nvSpPr>
        <p:spPr>
          <a:xfrm>
            <a:off x="695325" y="4785543"/>
            <a:ext cx="4857857" cy="1005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>
            <a:spLocks noGrp="1"/>
          </p:cNvSpPr>
          <p:nvPr>
            <p:ph type="pic" idx="2"/>
          </p:nvPr>
        </p:nvSpPr>
        <p:spPr>
          <a:xfrm>
            <a:off x="6515100" y="0"/>
            <a:ext cx="5676900" cy="6858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0" name="Google Shape;50;p6"/>
          <p:cNvCxnSpPr/>
          <p:nvPr/>
        </p:nvCxnSpPr>
        <p:spPr>
          <a:xfrm>
            <a:off x="800100" y="723900"/>
            <a:ext cx="49149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" name="Google Shape;51;p6"/>
          <p:cNvCxnSpPr/>
          <p:nvPr/>
        </p:nvCxnSpPr>
        <p:spPr>
          <a:xfrm>
            <a:off x="800100" y="6134100"/>
            <a:ext cx="49149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54" name="Google Shape;54;p7"/>
          <p:cNvCxnSpPr/>
          <p:nvPr/>
        </p:nvCxnSpPr>
        <p:spPr>
          <a:xfrm>
            <a:off x="9751536" y="723900"/>
            <a:ext cx="16383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1762875" y="2386654"/>
            <a:ext cx="8663075" cy="331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2 Column">
  <p:cSld name="Content 2 Colum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61" name="Google Shape;61;p8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2" name="Google Shape;62;p8"/>
          <p:cNvSpPr txBox="1">
            <a:spLocks noGrp="1"/>
          </p:cNvSpPr>
          <p:nvPr>
            <p:ph type="body" idx="1"/>
          </p:nvPr>
        </p:nvSpPr>
        <p:spPr>
          <a:xfrm>
            <a:off x="800100" y="2003375"/>
            <a:ext cx="5094288" cy="52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4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2"/>
          </p:nvPr>
        </p:nvSpPr>
        <p:spPr>
          <a:xfrm>
            <a:off x="800099" y="2551176"/>
            <a:ext cx="5094673" cy="327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3"/>
          </p:nvPr>
        </p:nvSpPr>
        <p:spPr>
          <a:xfrm>
            <a:off x="6297611" y="2003375"/>
            <a:ext cx="5094288" cy="52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4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4"/>
          </p:nvPr>
        </p:nvSpPr>
        <p:spPr>
          <a:xfrm>
            <a:off x="6297226" y="2551176"/>
            <a:ext cx="5094673" cy="327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cxnSp>
        <p:nvCxnSpPr>
          <p:cNvPr id="66" name="Google Shape;66;p8"/>
          <p:cNvCxnSpPr/>
          <p:nvPr/>
        </p:nvCxnSpPr>
        <p:spPr>
          <a:xfrm>
            <a:off x="800100" y="6142781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" name="Google Shape;67;p8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6601766" y="1837677"/>
            <a:ext cx="4930901" cy="2334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"/>
              <a:buNone/>
              <a:defRPr sz="4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ubTitle" idx="1"/>
          </p:nvPr>
        </p:nvSpPr>
        <p:spPr>
          <a:xfrm>
            <a:off x="6347532" y="4408305"/>
            <a:ext cx="5175797" cy="90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lvl="1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lvl="2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lvl="3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lvl="4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lvl="5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lvl="6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lvl="7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lvl="8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7" name="Google Shape;77;p9"/>
          <p:cNvCxnSpPr/>
          <p:nvPr/>
        </p:nvCxnSpPr>
        <p:spPr>
          <a:xfrm>
            <a:off x="800476" y="723900"/>
            <a:ext cx="10610474" cy="0"/>
          </a:xfrm>
          <a:prstGeom prst="straightConnector1">
            <a:avLst/>
          </a:prstGeom>
          <a:noFill/>
          <a:ln w="444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25400" dir="2700000" sx="99000" sy="99000" algn="tl" rotWithShape="0">
              <a:srgbClr val="000000">
                <a:alpha val="20000"/>
              </a:srgbClr>
            </a:outerShdw>
          </a:effectLst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">
  <p:cSld name="Team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body" idx="1"/>
          </p:nvPr>
        </p:nvSpPr>
        <p:spPr>
          <a:xfrm>
            <a:off x="390669" y="1789993"/>
            <a:ext cx="1140748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cxnSp>
        <p:nvCxnSpPr>
          <p:cNvPr id="81" name="Google Shape;81;p10"/>
          <p:cNvCxnSpPr/>
          <p:nvPr/>
        </p:nvCxnSpPr>
        <p:spPr>
          <a:xfrm>
            <a:off x="800100" y="723900"/>
            <a:ext cx="16383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" name="Google Shape;82;p10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72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pos="7176">
          <p15:clr>
            <a:srgbClr val="F26B43"/>
          </p15:clr>
        </p15:guide>
        <p15:guide id="6" pos="504">
          <p15:clr>
            <a:srgbClr val="F26B43"/>
          </p15:clr>
        </p15:guide>
        <p15:guide id="7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5"/>
          <p:cNvSpPr txBox="1">
            <a:spLocks noGrp="1"/>
          </p:cNvSpPr>
          <p:nvPr>
            <p:ph type="ctrTitle"/>
          </p:nvPr>
        </p:nvSpPr>
        <p:spPr>
          <a:xfrm>
            <a:off x="685800" y="908651"/>
            <a:ext cx="3620882" cy="364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"/>
              <a:buNone/>
            </a:pPr>
            <a:r>
              <a:rPr lang="en-US"/>
              <a:t>GOING SOLAR IN MAINE:</a:t>
            </a:r>
            <a:br>
              <a:rPr lang="en-US"/>
            </a:br>
            <a:r>
              <a:rPr lang="en-US" sz="2400"/>
              <a:t>WHY AND HOW</a:t>
            </a:r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subTitle" idx="1"/>
          </p:nvPr>
        </p:nvSpPr>
        <p:spPr>
          <a:xfrm>
            <a:off x="705934" y="4548997"/>
            <a:ext cx="3380437" cy="140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/>
              <a:t>Fred Horch,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/>
              <a:t>Rotary Club of Brunswick </a:t>
            </a:r>
            <a:endParaRPr/>
          </a:p>
        </p:txBody>
      </p:sp>
      <p:pic>
        <p:nvPicPr>
          <p:cNvPr id="131" name="Google Shape;131;p15" descr="Flowers in a tree 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76158" y="0"/>
            <a:ext cx="731584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4"/>
          <p:cNvSpPr txBox="1"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/>
              <a:t>SOLAR TODAY: BURN LESS GAS</a:t>
            </a:r>
            <a:endParaRPr/>
          </a:p>
        </p:txBody>
      </p:sp>
      <p:sp>
        <p:nvSpPr>
          <p:cNvPr id="257" name="Google Shape;257;p24"/>
          <p:cNvSpPr txBox="1">
            <a:spLocks noGrp="1"/>
          </p:cNvSpPr>
          <p:nvPr>
            <p:ph type="body" idx="1"/>
          </p:nvPr>
        </p:nvSpPr>
        <p:spPr>
          <a:xfrm>
            <a:off x="800100" y="2003375"/>
            <a:ext cx="5094288" cy="52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</a:pPr>
            <a:r>
              <a:rPr lang="en-US"/>
              <a:t>Solar on Sunny Days</a:t>
            </a:r>
            <a:endParaRPr/>
          </a:p>
        </p:txBody>
      </p:sp>
      <p:pic>
        <p:nvPicPr>
          <p:cNvPr id="258" name="Google Shape;258;p24" descr="Diagram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00100" y="2530142"/>
            <a:ext cx="2840281" cy="327342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4"/>
          <p:cNvSpPr txBox="1">
            <a:spLocks noGrp="1"/>
          </p:cNvSpPr>
          <p:nvPr>
            <p:ph type="body" idx="3"/>
          </p:nvPr>
        </p:nvSpPr>
        <p:spPr>
          <a:xfrm>
            <a:off x="5255110" y="2003375"/>
            <a:ext cx="5094288" cy="52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</a:pPr>
            <a:r>
              <a:rPr lang="en-US"/>
              <a:t>Natural Gas on Cloudy Days or Nights</a:t>
            </a:r>
            <a:endParaRPr/>
          </a:p>
        </p:txBody>
      </p:sp>
      <p:pic>
        <p:nvPicPr>
          <p:cNvPr id="260" name="Google Shape;260;p24" descr="Diagram&#10;&#10;Description automatically generated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361603" y="2530142"/>
            <a:ext cx="7267008" cy="327342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4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Going Solar in Maine: Why and How</a:t>
            </a:r>
            <a:endParaRPr/>
          </a:p>
        </p:txBody>
      </p:sp>
      <p:sp>
        <p:nvSpPr>
          <p:cNvPr id="262" name="Google Shape;262;p24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3/20/2022</a:t>
            </a:r>
            <a:endParaRPr/>
          </a:p>
        </p:txBody>
      </p:sp>
      <p:sp>
        <p:nvSpPr>
          <p:cNvPr id="263" name="Google Shape;263;p24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 txBox="1"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/>
              <a:t>SOLAR TOMORROW: NO GAS NEEDED</a:t>
            </a:r>
            <a:endParaRPr/>
          </a:p>
        </p:txBody>
      </p:sp>
      <p:sp>
        <p:nvSpPr>
          <p:cNvPr id="270" name="Google Shape;270;p25"/>
          <p:cNvSpPr txBox="1">
            <a:spLocks noGrp="1"/>
          </p:cNvSpPr>
          <p:nvPr>
            <p:ph type="body" idx="1"/>
          </p:nvPr>
        </p:nvSpPr>
        <p:spPr>
          <a:xfrm>
            <a:off x="800100" y="2003375"/>
            <a:ext cx="5094288" cy="52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</a:pPr>
            <a:r>
              <a:rPr lang="en-US"/>
              <a:t>Solar on Sunny Days</a:t>
            </a:r>
            <a:endParaRPr/>
          </a:p>
        </p:txBody>
      </p:sp>
      <p:pic>
        <p:nvPicPr>
          <p:cNvPr id="271" name="Google Shape;271;p25" descr="Diagram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00100" y="2530142"/>
            <a:ext cx="2840281" cy="327342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5"/>
          <p:cNvSpPr txBox="1">
            <a:spLocks noGrp="1"/>
          </p:cNvSpPr>
          <p:nvPr>
            <p:ph type="body" idx="3"/>
          </p:nvPr>
        </p:nvSpPr>
        <p:spPr>
          <a:xfrm>
            <a:off x="4482950" y="1995070"/>
            <a:ext cx="5094288" cy="52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</a:pPr>
            <a:r>
              <a:rPr lang="en-US"/>
              <a:t>Batteries for Cloudy Days or Nights</a:t>
            </a:r>
            <a:endParaRPr/>
          </a:p>
        </p:txBody>
      </p:sp>
      <p:sp>
        <p:nvSpPr>
          <p:cNvPr id="273" name="Google Shape;273;p25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Going Solar in Maine: Why and How</a:t>
            </a:r>
            <a:endParaRPr/>
          </a:p>
        </p:txBody>
      </p:sp>
      <p:sp>
        <p:nvSpPr>
          <p:cNvPr id="274" name="Google Shape;274;p25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3/20/2022</a:t>
            </a:r>
            <a:endParaRPr/>
          </a:p>
        </p:txBody>
      </p:sp>
      <p:sp>
        <p:nvSpPr>
          <p:cNvPr id="275" name="Google Shape;275;p25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276" name="Google Shape;276;p25" descr="A picture containing diagram&#10;&#10;Description automatically generated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482950" y="2797077"/>
            <a:ext cx="7161704" cy="2558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26" descr="A close up of a slice of a tree, showing the ring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6"/>
          <p:cNvSpPr txBox="1">
            <a:spLocks noGrp="1"/>
          </p:cNvSpPr>
          <p:nvPr>
            <p:ph type="title"/>
          </p:nvPr>
        </p:nvSpPr>
        <p:spPr>
          <a:xfrm>
            <a:off x="3728852" y="1837677"/>
            <a:ext cx="7803816" cy="2334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"/>
              <a:buNone/>
            </a:pPr>
            <a:r>
              <a:rPr lang="en-US" b="0" i="0">
                <a:latin typeface="Roboto"/>
                <a:ea typeface="Roboto"/>
                <a:cs typeface="Roboto"/>
                <a:sym typeface="Roboto"/>
              </a:rPr>
              <a:t>Energy is the lifeblood of the global economy – a crucial input to nearly all of the goods and services of the modern world</a:t>
            </a:r>
            <a:r>
              <a:rPr lang="en-US"/>
              <a:t>.</a:t>
            </a:r>
            <a:br>
              <a:rPr lang="en-US"/>
            </a:br>
            <a:endParaRPr/>
          </a:p>
        </p:txBody>
      </p:sp>
      <p:sp>
        <p:nvSpPr>
          <p:cNvPr id="284" name="Google Shape;284;p26"/>
          <p:cNvSpPr txBox="1">
            <a:spLocks noGrp="1"/>
          </p:cNvSpPr>
          <p:nvPr>
            <p:ph type="subTitle" idx="1"/>
          </p:nvPr>
        </p:nvSpPr>
        <p:spPr>
          <a:xfrm>
            <a:off x="6347532" y="4408305"/>
            <a:ext cx="5175797" cy="90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World Economic Forum</a:t>
            </a:r>
            <a:endParaRPr/>
          </a:p>
        </p:txBody>
      </p:sp>
      <p:sp>
        <p:nvSpPr>
          <p:cNvPr id="285" name="Google Shape;285;p26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Going Solar in Maine: Why and How</a:t>
            </a:r>
            <a:endParaRPr/>
          </a:p>
        </p:txBody>
      </p:sp>
      <p:sp>
        <p:nvSpPr>
          <p:cNvPr id="286" name="Google Shape;286;p26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3/20/2022</a:t>
            </a:r>
            <a:endParaRPr/>
          </a:p>
        </p:txBody>
      </p:sp>
      <p:sp>
        <p:nvSpPr>
          <p:cNvPr id="287" name="Google Shape;287;p26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7"/>
          <p:cNvSpPr txBox="1"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/>
              <a:t>SOLAR ENERGY: MADE IN MAINE POWER</a:t>
            </a:r>
            <a:endParaRPr/>
          </a:p>
        </p:txBody>
      </p:sp>
      <p:sp>
        <p:nvSpPr>
          <p:cNvPr id="294" name="Google Shape;294;p27"/>
          <p:cNvSpPr txBox="1">
            <a:spLocks noGrp="1"/>
          </p:cNvSpPr>
          <p:nvPr>
            <p:ph type="body" idx="1"/>
          </p:nvPr>
        </p:nvSpPr>
        <p:spPr>
          <a:xfrm>
            <a:off x="800291" y="1899548"/>
            <a:ext cx="5094288" cy="52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</a:pPr>
            <a:r>
              <a:rPr lang="en-US" dirty="0"/>
              <a:t>Maine Has No Fossil Fuel Reserves</a:t>
            </a:r>
            <a:endParaRPr dirty="0"/>
          </a:p>
        </p:txBody>
      </p:sp>
      <p:sp>
        <p:nvSpPr>
          <p:cNvPr id="295" name="Google Shape;295;p27"/>
          <p:cNvSpPr txBox="1">
            <a:spLocks noGrp="1"/>
          </p:cNvSpPr>
          <p:nvPr>
            <p:ph type="body" idx="2"/>
          </p:nvPr>
        </p:nvSpPr>
        <p:spPr>
          <a:xfrm>
            <a:off x="800099" y="2551176"/>
            <a:ext cx="5094673" cy="327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100% of the fossil fuel burned in Maine for energy must be </a:t>
            </a:r>
            <a:r>
              <a:rPr lang="en-US" b="1" dirty="0"/>
              <a:t>imported</a:t>
            </a:r>
            <a:r>
              <a:rPr lang="en-US" dirty="0"/>
              <a:t> from out of state. 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Every year, fossil fuel costs Maine </a:t>
            </a:r>
            <a:r>
              <a:rPr lang="en-US" b="1" dirty="0"/>
              <a:t>$4 billion</a:t>
            </a:r>
            <a:r>
              <a:rPr lang="en-US" dirty="0"/>
              <a:t>.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Maine’s economy will </a:t>
            </a:r>
            <a:r>
              <a:rPr lang="en-US" b="1" dirty="0"/>
              <a:t>collapse</a:t>
            </a:r>
            <a:r>
              <a:rPr lang="en-US" dirty="0"/>
              <a:t> if out-of-state suppliers stop providing us with fossil fuel for more than a few weeks.</a:t>
            </a:r>
            <a:endParaRPr dirty="0"/>
          </a:p>
        </p:txBody>
      </p:sp>
      <p:sp>
        <p:nvSpPr>
          <p:cNvPr id="296" name="Google Shape;296;p27"/>
          <p:cNvSpPr txBox="1">
            <a:spLocks noGrp="1"/>
          </p:cNvSpPr>
          <p:nvPr>
            <p:ph type="body" idx="3"/>
          </p:nvPr>
        </p:nvSpPr>
        <p:spPr>
          <a:xfrm>
            <a:off x="6297611" y="1899549"/>
            <a:ext cx="5094288" cy="52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</a:pPr>
            <a:r>
              <a:rPr lang="en-US" dirty="0"/>
              <a:t>Maine Has PLENTY of Sun</a:t>
            </a:r>
            <a:endParaRPr dirty="0"/>
          </a:p>
        </p:txBody>
      </p:sp>
      <p:sp>
        <p:nvSpPr>
          <p:cNvPr id="297" name="Google Shape;297;p27"/>
          <p:cNvSpPr txBox="1">
            <a:spLocks noGrp="1"/>
          </p:cNvSpPr>
          <p:nvPr>
            <p:ph type="body" idx="4"/>
          </p:nvPr>
        </p:nvSpPr>
        <p:spPr>
          <a:xfrm>
            <a:off x="6297226" y="2444498"/>
            <a:ext cx="5094673" cy="3205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The </a:t>
            </a:r>
            <a:r>
              <a:rPr lang="en-US" b="1" dirty="0"/>
              <a:t>entire state</a:t>
            </a:r>
            <a:r>
              <a:rPr lang="en-US" dirty="0"/>
              <a:t> of Maine receives sunlight: it is an evenly-distributed energy resource free for the taking wherever you live and work. 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b="1" dirty="0"/>
              <a:t>20 square feet</a:t>
            </a:r>
            <a:r>
              <a:rPr lang="en-US" dirty="0"/>
              <a:t> of full-sun roof area in Maine produce more than </a:t>
            </a:r>
            <a:r>
              <a:rPr lang="en-US" b="1" dirty="0"/>
              <a:t>450 kilowatt hours</a:t>
            </a:r>
            <a:r>
              <a:rPr lang="en-US" dirty="0"/>
              <a:t> of electricity per year—enough energy to drive a Tesla </a:t>
            </a:r>
            <a:r>
              <a:rPr lang="en-US" b="1" dirty="0"/>
              <a:t>1,300 miles</a:t>
            </a:r>
            <a:r>
              <a:rPr lang="en-US" dirty="0"/>
              <a:t>.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b="1" dirty="0"/>
              <a:t>300 square feet</a:t>
            </a:r>
            <a:r>
              <a:rPr lang="en-US" dirty="0"/>
              <a:t> (12 feet by 25 feet) of solar panels in Maine produce as much electricity as an average Maine household uses </a:t>
            </a:r>
            <a:r>
              <a:rPr lang="en-US" b="1" dirty="0"/>
              <a:t>per year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298" name="Google Shape;298;p27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Going Solar in Maine: Why and How</a:t>
            </a:r>
            <a:endParaRPr/>
          </a:p>
        </p:txBody>
      </p:sp>
      <p:sp>
        <p:nvSpPr>
          <p:cNvPr id="299" name="Google Shape;299;p27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3/20/2022</a:t>
            </a:r>
            <a:endParaRPr/>
          </a:p>
        </p:txBody>
      </p:sp>
      <p:sp>
        <p:nvSpPr>
          <p:cNvPr id="300" name="Google Shape;300;p27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8"/>
          <p:cNvSpPr txBox="1"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/>
              <a:t>MAINE’S $4 BILLION QUESTION</a:t>
            </a:r>
            <a:endParaRPr/>
          </a:p>
        </p:txBody>
      </p:sp>
      <p:sp>
        <p:nvSpPr>
          <p:cNvPr id="307" name="Google Shape;307;p28"/>
          <p:cNvSpPr txBox="1">
            <a:spLocks noGrp="1"/>
          </p:cNvSpPr>
          <p:nvPr>
            <p:ph type="body" idx="1"/>
          </p:nvPr>
        </p:nvSpPr>
        <p:spPr>
          <a:xfrm>
            <a:off x="800100" y="2003375"/>
            <a:ext cx="5094288" cy="52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</a:pPr>
            <a:r>
              <a:rPr lang="en-US"/>
              <a:t>Spend $4 billion per year on fossil fuel?</a:t>
            </a:r>
            <a:endParaRPr/>
          </a:p>
        </p:txBody>
      </p:sp>
      <p:sp>
        <p:nvSpPr>
          <p:cNvPr id="308" name="Google Shape;308;p28"/>
          <p:cNvSpPr txBox="1">
            <a:spLocks noGrp="1"/>
          </p:cNvSpPr>
          <p:nvPr>
            <p:ph type="body" idx="2"/>
          </p:nvPr>
        </p:nvSpPr>
        <p:spPr>
          <a:xfrm>
            <a:off x="800099" y="2551176"/>
            <a:ext cx="5094673" cy="327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Buy $4 billion of fossil fuel.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Burn it for energy.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Release pollution into our air and water.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Hope the price of fossil fuel doesn’t go up.</a:t>
            </a:r>
            <a:endParaRPr/>
          </a:p>
        </p:txBody>
      </p:sp>
      <p:sp>
        <p:nvSpPr>
          <p:cNvPr id="309" name="Google Shape;309;p28"/>
          <p:cNvSpPr txBox="1">
            <a:spLocks noGrp="1"/>
          </p:cNvSpPr>
          <p:nvPr>
            <p:ph type="body" idx="3"/>
          </p:nvPr>
        </p:nvSpPr>
        <p:spPr>
          <a:xfrm>
            <a:off x="6297611" y="2003375"/>
            <a:ext cx="5094288" cy="52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</a:pPr>
            <a:r>
              <a:rPr lang="en-US"/>
              <a:t>Spend $4 billion per year on solar power?</a:t>
            </a:r>
            <a:endParaRPr/>
          </a:p>
        </p:txBody>
      </p:sp>
      <p:sp>
        <p:nvSpPr>
          <p:cNvPr id="310" name="Google Shape;310;p28"/>
          <p:cNvSpPr txBox="1">
            <a:spLocks noGrp="1"/>
          </p:cNvSpPr>
          <p:nvPr>
            <p:ph type="body" idx="4"/>
          </p:nvPr>
        </p:nvSpPr>
        <p:spPr>
          <a:xfrm>
            <a:off x="6297226" y="2551176"/>
            <a:ext cx="5094673" cy="327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Borrow money.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Pay $4 billion per year to repay the loan.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Use the money we’ve borrowed to install solar panels on our homes, small businesses, parking lots, capped landfills and other sunny places.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Generate electricity without releasing any pollution into our air and water.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Hope the sun doesn’t burn out.</a:t>
            </a:r>
            <a:endParaRPr/>
          </a:p>
        </p:txBody>
      </p:sp>
      <p:sp>
        <p:nvSpPr>
          <p:cNvPr id="311" name="Google Shape;311;p28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Going Solar in Maine: Why and How</a:t>
            </a:r>
            <a:endParaRPr/>
          </a:p>
        </p:txBody>
      </p:sp>
      <p:sp>
        <p:nvSpPr>
          <p:cNvPr id="312" name="Google Shape;312;p28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3/20/2022</a:t>
            </a:r>
            <a:endParaRPr/>
          </a:p>
        </p:txBody>
      </p:sp>
      <p:sp>
        <p:nvSpPr>
          <p:cNvPr id="313" name="Google Shape;313;p28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9"/>
          <p:cNvSpPr txBox="1"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/>
              <a:t>WHO BENEFITS IN MAINE FROM SOLAR POWER</a:t>
            </a:r>
            <a:endParaRPr/>
          </a:p>
        </p:txBody>
      </p:sp>
      <p:grpSp>
        <p:nvGrpSpPr>
          <p:cNvPr id="320" name="Google Shape;320;p29"/>
          <p:cNvGrpSpPr/>
          <p:nvPr/>
        </p:nvGrpSpPr>
        <p:grpSpPr>
          <a:xfrm>
            <a:off x="690286" y="2345146"/>
            <a:ext cx="10851699" cy="3465612"/>
            <a:chOff x="299761" y="554446"/>
            <a:chExt cx="10851699" cy="3465612"/>
          </a:xfrm>
        </p:grpSpPr>
        <p:sp>
          <p:nvSpPr>
            <p:cNvPr id="321" name="Google Shape;321;p29"/>
            <p:cNvSpPr/>
            <p:nvPr/>
          </p:nvSpPr>
          <p:spPr>
            <a:xfrm>
              <a:off x="353100" y="554446"/>
              <a:ext cx="2281886" cy="228188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l="-24998" r="-24998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9"/>
            <p:cNvSpPr/>
            <p:nvPr/>
          </p:nvSpPr>
          <p:spPr>
            <a:xfrm>
              <a:off x="304801" y="2990111"/>
              <a:ext cx="2388563" cy="836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9"/>
            <p:cNvSpPr txBox="1"/>
            <p:nvPr/>
          </p:nvSpPr>
          <p:spPr>
            <a:xfrm>
              <a:off x="304801" y="2990111"/>
              <a:ext cx="2388563" cy="836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00"/>
                <a:buFont typeface="Open Sans"/>
                <a:buNone/>
              </a:pPr>
              <a:r>
                <a:rPr lang="en-US" sz="2000" b="0" i="0" u="none" strike="noStrike" cap="none">
                  <a:solidFill>
                    <a:schemeClr val="accent2"/>
                  </a:solidFill>
                  <a:latin typeface="Open Sans"/>
                  <a:ea typeface="Open Sans"/>
                  <a:cs typeface="Open Sans"/>
                  <a:sym typeface="Open Sans"/>
                </a:rPr>
                <a:t>Farmers</a:t>
              </a:r>
              <a:br>
                <a:rPr lang="en-US" sz="1600" b="1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r>
                <a:rPr lang="en-US" sz="1600" b="1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Earn income from solar</a:t>
              </a:r>
              <a:br>
                <a:rPr lang="en-US" sz="1600" b="1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r>
                <a:rPr lang="en-US" sz="1600" b="1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Supply own energy</a:t>
              </a:r>
              <a:endParaRPr sz="1600" b="0" i="0" u="none" strike="noStrike" cap="none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endParaRPr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299761" y="3416310"/>
              <a:ext cx="2388563" cy="6037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3159662" y="554446"/>
              <a:ext cx="2281886" cy="228188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l="-16997" r="-16998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3106324" y="3002019"/>
              <a:ext cx="2388563" cy="8361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9"/>
            <p:cNvSpPr txBox="1"/>
            <p:nvPr/>
          </p:nvSpPr>
          <p:spPr>
            <a:xfrm>
              <a:off x="3106324" y="3002019"/>
              <a:ext cx="2388563" cy="8361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00"/>
                <a:buFont typeface="Open Sans"/>
                <a:buNone/>
              </a:pPr>
              <a:r>
                <a:rPr lang="en-US" sz="2000" b="0" i="0" u="none" strike="noStrike" cap="none">
                  <a:solidFill>
                    <a:schemeClr val="accent2"/>
                  </a:solidFill>
                  <a:latin typeface="Open Sans"/>
                  <a:ea typeface="Open Sans"/>
                  <a:cs typeface="Open Sans"/>
                  <a:sym typeface="Open Sans"/>
                </a:rPr>
                <a:t>Manufacturers</a:t>
              </a:r>
              <a:br>
                <a:rPr lang="en-US" sz="16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r>
                <a:rPr lang="en-US" sz="16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Lower costs</a:t>
              </a:r>
              <a:br>
                <a:rPr lang="en-US" sz="16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r>
                <a:rPr lang="en-US" sz="16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More reliable supply</a:t>
              </a:r>
              <a:br>
                <a:rPr lang="en-US" sz="16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endParaRPr sz="16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endParaRPr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3106324" y="3416310"/>
              <a:ext cx="2388563" cy="6037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5966225" y="554446"/>
              <a:ext cx="2281886" cy="228188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l="-33999" r="-33997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5901015" y="2954481"/>
              <a:ext cx="2388563" cy="883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9"/>
            <p:cNvSpPr txBox="1"/>
            <p:nvPr/>
          </p:nvSpPr>
          <p:spPr>
            <a:xfrm>
              <a:off x="5901015" y="2954481"/>
              <a:ext cx="2388563" cy="883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00"/>
                <a:buFont typeface="Open Sans"/>
                <a:buNone/>
              </a:pPr>
              <a:r>
                <a:rPr lang="en-US" sz="2000" b="0" i="0" u="none" strike="noStrike" cap="none">
                  <a:solidFill>
                    <a:schemeClr val="accent2"/>
                  </a:solidFill>
                  <a:latin typeface="Open Sans"/>
                  <a:ea typeface="Open Sans"/>
                  <a:cs typeface="Open Sans"/>
                  <a:sym typeface="Open Sans"/>
                </a:rPr>
                <a:t>Retailers</a:t>
              </a:r>
              <a:br>
                <a:rPr lang="en-US" sz="16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r>
                <a:rPr lang="en-US" sz="16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Lower costs</a:t>
              </a:r>
              <a:br>
                <a:rPr lang="en-US" sz="16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r>
                <a:rPr lang="en-US" sz="16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Supply own energy</a:t>
              </a:r>
              <a:endParaRPr sz="16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endParaRPr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6249698" y="2539275"/>
              <a:ext cx="2388563" cy="6037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8772788" y="554446"/>
              <a:ext cx="2281886" cy="228188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l="-18999" r="-18999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8719449" y="2950789"/>
              <a:ext cx="2388563" cy="4873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9"/>
            <p:cNvSpPr txBox="1"/>
            <p:nvPr/>
          </p:nvSpPr>
          <p:spPr>
            <a:xfrm>
              <a:off x="8719449" y="2950789"/>
              <a:ext cx="2388563" cy="4873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00"/>
                <a:buFont typeface="Open Sans"/>
                <a:buNone/>
              </a:pPr>
              <a:r>
                <a:rPr lang="en-US" sz="2000" b="0" i="0" u="none" strike="noStrike" cap="none">
                  <a:solidFill>
                    <a:schemeClr val="accent2"/>
                  </a:solidFill>
                  <a:latin typeface="Open Sans"/>
                  <a:ea typeface="Open Sans"/>
                  <a:cs typeface="Open Sans"/>
                  <a:sym typeface="Open Sans"/>
                </a:rPr>
                <a:t>Homeowners</a:t>
              </a:r>
              <a:br>
                <a:rPr lang="en-US" sz="16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r>
                <a:rPr lang="en-US" sz="16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Lower costs</a:t>
              </a:r>
              <a:br>
                <a:rPr lang="en-US" sz="16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r>
                <a:rPr lang="en-US" sz="16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Supply own energy</a:t>
              </a:r>
              <a:endParaRPr sz="16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endParaRPr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8762897" y="3372768"/>
              <a:ext cx="2388563" cy="6037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7" name="Google Shape;337;p29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Going Solar in Maine: Why and How</a:t>
            </a:r>
            <a:endParaRPr/>
          </a:p>
        </p:txBody>
      </p:sp>
      <p:sp>
        <p:nvSpPr>
          <p:cNvPr id="338" name="Google Shape;338;p29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3/20/2022</a:t>
            </a:r>
            <a:endParaRPr/>
          </a:p>
        </p:txBody>
      </p:sp>
      <p:sp>
        <p:nvSpPr>
          <p:cNvPr id="339" name="Google Shape;339;p29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5" name="Google Shape;345;p30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6" name="Google Shape;346;p30"/>
          <p:cNvCxnSpPr/>
          <p:nvPr/>
        </p:nvCxnSpPr>
        <p:spPr>
          <a:xfrm>
            <a:off x="800100" y="6142781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7" name="Google Shape;347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348" name="Google Shape;34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0"/>
            <a:ext cx="12192000" cy="6857985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0"/>
          <p:cNvSpPr/>
          <p:nvPr/>
        </p:nvSpPr>
        <p:spPr>
          <a:xfrm>
            <a:off x="-1" y="-5"/>
            <a:ext cx="487680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50" name="Google Shape;350;p30"/>
          <p:cNvSpPr txBox="1">
            <a:spLocks noGrp="1"/>
          </p:cNvSpPr>
          <p:nvPr>
            <p:ph type="title"/>
          </p:nvPr>
        </p:nvSpPr>
        <p:spPr>
          <a:xfrm>
            <a:off x="685800" y="925907"/>
            <a:ext cx="3485776" cy="383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 sz="3200" b="0" i="0" cap="none">
                <a:solidFill>
                  <a:schemeClr val="dk1"/>
                </a:solidFill>
              </a:rPr>
              <a:t>NOTHING ELSE MATTERS IF YOU CAN’T BREATHE</a:t>
            </a:r>
            <a:r>
              <a:rPr lang="en-US" sz="3200" cap="none">
                <a:solidFill>
                  <a:schemeClr val="dk1"/>
                </a:solidFill>
              </a:rPr>
              <a:t>.</a:t>
            </a:r>
            <a:br>
              <a:rPr lang="en-US" sz="3200" cap="none">
                <a:solidFill>
                  <a:schemeClr val="dk1"/>
                </a:solidFill>
              </a:rPr>
            </a:br>
            <a:endParaRPr sz="3200" cap="none">
              <a:solidFill>
                <a:schemeClr val="dk1"/>
              </a:solidFill>
            </a:endParaRPr>
          </a:p>
        </p:txBody>
      </p:sp>
      <p:sp>
        <p:nvSpPr>
          <p:cNvPr id="351" name="Google Shape;351;p30"/>
          <p:cNvSpPr txBox="1">
            <a:spLocks noGrp="1"/>
          </p:cNvSpPr>
          <p:nvPr>
            <p:ph type="subTitle" idx="1"/>
          </p:nvPr>
        </p:nvSpPr>
        <p:spPr>
          <a:xfrm>
            <a:off x="695323" y="4885362"/>
            <a:ext cx="3343277" cy="97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>
                <a:solidFill>
                  <a:schemeClr val="dk1"/>
                </a:solidFill>
              </a:rPr>
              <a:t>American Lung Association</a:t>
            </a:r>
            <a:endParaRPr/>
          </a:p>
        </p:txBody>
      </p:sp>
      <p:cxnSp>
        <p:nvCxnSpPr>
          <p:cNvPr id="352" name="Google Shape;352;p30"/>
          <p:cNvCxnSpPr/>
          <p:nvPr/>
        </p:nvCxnSpPr>
        <p:spPr>
          <a:xfrm>
            <a:off x="800100" y="727509"/>
            <a:ext cx="16383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3" name="Google Shape;353;p30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Going Solar in Maine: Why and How</a:t>
            </a:r>
            <a:endParaRPr/>
          </a:p>
        </p:txBody>
      </p:sp>
      <p:sp>
        <p:nvSpPr>
          <p:cNvPr id="354" name="Google Shape;354;p30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3/20/2022</a:t>
            </a:r>
            <a:endParaRPr/>
          </a:p>
        </p:txBody>
      </p:sp>
      <p:sp>
        <p:nvSpPr>
          <p:cNvPr id="355" name="Google Shape;355;p30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16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1"/>
          <p:cNvSpPr txBox="1"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/>
              <a:t>SOLAR POWER: CLEAN, QUIET, RELIABLE</a:t>
            </a:r>
            <a:endParaRPr/>
          </a:p>
        </p:txBody>
      </p:sp>
      <p:grpSp>
        <p:nvGrpSpPr>
          <p:cNvPr id="362" name="Google Shape;362;p31"/>
          <p:cNvGrpSpPr/>
          <p:nvPr/>
        </p:nvGrpSpPr>
        <p:grpSpPr>
          <a:xfrm>
            <a:off x="700386" y="2136622"/>
            <a:ext cx="10788052" cy="3630918"/>
            <a:chOff x="5061" y="195109"/>
            <a:chExt cx="10788052" cy="3630918"/>
          </a:xfrm>
        </p:grpSpPr>
        <p:sp>
          <p:nvSpPr>
            <p:cNvPr id="363" name="Google Shape;363;p31"/>
            <p:cNvSpPr/>
            <p:nvPr/>
          </p:nvSpPr>
          <p:spPr>
            <a:xfrm>
              <a:off x="5061" y="195109"/>
              <a:ext cx="1940297" cy="776118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1"/>
            <p:cNvSpPr txBox="1"/>
            <p:nvPr/>
          </p:nvSpPr>
          <p:spPr>
            <a:xfrm>
              <a:off x="5061" y="195109"/>
              <a:ext cx="1940297" cy="776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13775" rIns="19912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Open Sans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Air</a:t>
              </a:r>
              <a:endParaRPr/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5061" y="971227"/>
              <a:ext cx="1940297" cy="2854800"/>
            </a:xfrm>
            <a:prstGeom prst="rect">
              <a:avLst/>
            </a:prstGeom>
            <a:solidFill>
              <a:srgbClr val="DADCE7">
                <a:alpha val="89803"/>
              </a:srgbClr>
            </a:solidFill>
            <a:ln w="12700" cap="flat" cmpd="sng">
              <a:solidFill>
                <a:srgbClr val="DADCE7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1"/>
            <p:cNvSpPr txBox="1"/>
            <p:nvPr/>
          </p:nvSpPr>
          <p:spPr>
            <a:xfrm>
              <a:off x="5061" y="971227"/>
              <a:ext cx="1940297" cy="28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113775" bIns="128000" anchor="t" anchorCtr="0">
              <a:noAutofit/>
            </a:bodyPr>
            <a:lstStyle/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Lustria"/>
                  <a:ea typeface="Lustria"/>
                  <a:cs typeface="Lustria"/>
                  <a:sym typeface="Lustria"/>
                </a:rPr>
                <a:t>Solar panels produce electricity without burning fuel. You can enjoy power without pollution.</a:t>
              </a:r>
              <a:endParaRPr sz="16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endParaRPr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2217000" y="195109"/>
              <a:ext cx="1940297" cy="776118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1"/>
            <p:cNvSpPr txBox="1"/>
            <p:nvPr/>
          </p:nvSpPr>
          <p:spPr>
            <a:xfrm>
              <a:off x="2217000" y="195109"/>
              <a:ext cx="1940297" cy="776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13775" rIns="19912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Open Sans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Water</a:t>
              </a:r>
              <a:endParaRPr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2217000" y="971227"/>
              <a:ext cx="1940297" cy="2854800"/>
            </a:xfrm>
            <a:prstGeom prst="rect">
              <a:avLst/>
            </a:prstGeom>
            <a:solidFill>
              <a:srgbClr val="CFD1D7">
                <a:alpha val="89803"/>
              </a:srgbClr>
            </a:solidFill>
            <a:ln w="12700" cap="flat" cmpd="sng">
              <a:solidFill>
                <a:srgbClr val="CFD1D7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1"/>
            <p:cNvSpPr txBox="1"/>
            <p:nvPr/>
          </p:nvSpPr>
          <p:spPr>
            <a:xfrm>
              <a:off x="2217000" y="971227"/>
              <a:ext cx="1940297" cy="28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113775" bIns="128000" anchor="t" anchorCtr="0">
              <a:noAutofit/>
            </a:bodyPr>
            <a:lstStyle/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Lustria"/>
                  <a:ea typeface="Lustria"/>
                  <a:cs typeface="Lustria"/>
                  <a:sym typeface="Lustria"/>
                </a:rPr>
                <a:t>Unlike hydro, coal and nuclear power plants, solar photovoltaic panels do not require any water to produce power.</a:t>
              </a:r>
              <a:endParaRPr sz="16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endParaRPr>
            </a:p>
          </p:txBody>
        </p:sp>
        <p:sp>
          <p:nvSpPr>
            <p:cNvPr id="371" name="Google Shape;371;p31"/>
            <p:cNvSpPr/>
            <p:nvPr/>
          </p:nvSpPr>
          <p:spPr>
            <a:xfrm>
              <a:off x="4428938" y="195109"/>
              <a:ext cx="1940297" cy="776118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1"/>
            <p:cNvSpPr txBox="1"/>
            <p:nvPr/>
          </p:nvSpPr>
          <p:spPr>
            <a:xfrm>
              <a:off x="4428938" y="195109"/>
              <a:ext cx="1940297" cy="776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13775" rIns="19912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Noise</a:t>
              </a:r>
              <a:endParaRPr/>
            </a:p>
          </p:txBody>
        </p:sp>
        <p:sp>
          <p:nvSpPr>
            <p:cNvPr id="373" name="Google Shape;373;p31"/>
            <p:cNvSpPr/>
            <p:nvPr/>
          </p:nvSpPr>
          <p:spPr>
            <a:xfrm>
              <a:off x="4428938" y="971227"/>
              <a:ext cx="1940297" cy="2854800"/>
            </a:xfrm>
            <a:prstGeom prst="rect">
              <a:avLst/>
            </a:prstGeom>
            <a:solidFill>
              <a:srgbClr val="D7D3DA">
                <a:alpha val="89803"/>
              </a:srgbClr>
            </a:solidFill>
            <a:ln w="12700" cap="flat" cmpd="sng">
              <a:solidFill>
                <a:srgbClr val="D7D3D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1"/>
            <p:cNvSpPr txBox="1"/>
            <p:nvPr/>
          </p:nvSpPr>
          <p:spPr>
            <a:xfrm>
              <a:off x="4428938" y="971227"/>
              <a:ext cx="1940297" cy="28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113775" bIns="128000" anchor="t" anchorCtr="0">
              <a:noAutofit/>
            </a:bodyPr>
            <a:lstStyle/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Lustria"/>
                  <a:ea typeface="Lustria"/>
                  <a:cs typeface="Lustria"/>
                  <a:sym typeface="Lustria"/>
                </a:rPr>
                <a:t>Unlike wind turbines, solar panels produce power in complete silence. </a:t>
              </a:r>
              <a:endParaRPr sz="16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endParaRPr>
            </a:p>
          </p:txBody>
        </p:sp>
        <p:sp>
          <p:nvSpPr>
            <p:cNvPr id="375" name="Google Shape;375;p31"/>
            <p:cNvSpPr/>
            <p:nvPr/>
          </p:nvSpPr>
          <p:spPr>
            <a:xfrm>
              <a:off x="6640877" y="195109"/>
              <a:ext cx="1940297" cy="776118"/>
            </a:xfrm>
            <a:prstGeom prst="rect">
              <a:avLst/>
            </a:prstGeom>
            <a:solidFill>
              <a:srgbClr val="DA9A8F"/>
            </a:solidFill>
            <a:ln w="12700" cap="flat" cmpd="sng">
              <a:solidFill>
                <a:srgbClr val="DA9A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1"/>
            <p:cNvSpPr txBox="1"/>
            <p:nvPr/>
          </p:nvSpPr>
          <p:spPr>
            <a:xfrm>
              <a:off x="6640877" y="195109"/>
              <a:ext cx="1940297" cy="776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13775" rIns="19912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Motion</a:t>
              </a:r>
              <a:endParaRPr/>
            </a:p>
          </p:txBody>
        </p:sp>
        <p:sp>
          <p:nvSpPr>
            <p:cNvPr id="377" name="Google Shape;377;p31"/>
            <p:cNvSpPr/>
            <p:nvPr/>
          </p:nvSpPr>
          <p:spPr>
            <a:xfrm>
              <a:off x="6640877" y="971227"/>
              <a:ext cx="1940297" cy="2854800"/>
            </a:xfrm>
            <a:prstGeom prst="rect">
              <a:avLst/>
            </a:prstGeom>
            <a:solidFill>
              <a:srgbClr val="F1DDDB">
                <a:alpha val="89803"/>
              </a:srgbClr>
            </a:solidFill>
            <a:ln w="12700" cap="flat" cmpd="sng">
              <a:solidFill>
                <a:srgbClr val="F1DDD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1"/>
            <p:cNvSpPr txBox="1"/>
            <p:nvPr/>
          </p:nvSpPr>
          <p:spPr>
            <a:xfrm>
              <a:off x="6640877" y="971227"/>
              <a:ext cx="1940297" cy="28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113775" bIns="128000" anchor="t" anchorCtr="0">
              <a:noAutofit/>
            </a:bodyPr>
            <a:lstStyle/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Lustria"/>
                  <a:ea typeface="Lustria"/>
                  <a:cs typeface="Lustria"/>
                  <a:sym typeface="Lustria"/>
                </a:rPr>
                <a:t>Unlike hydro, tidal, wind, gas, nuclear and coal power plants, solar panels produce power with no moving parts. </a:t>
              </a:r>
              <a:endParaRPr sz="16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endParaRPr>
            </a:p>
          </p:txBody>
        </p:sp>
        <p:sp>
          <p:nvSpPr>
            <p:cNvPr id="379" name="Google Shape;379;p31"/>
            <p:cNvSpPr/>
            <p:nvPr/>
          </p:nvSpPr>
          <p:spPr>
            <a:xfrm>
              <a:off x="8852816" y="195109"/>
              <a:ext cx="1940297" cy="776118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1"/>
            <p:cNvSpPr txBox="1"/>
            <p:nvPr/>
          </p:nvSpPr>
          <p:spPr>
            <a:xfrm>
              <a:off x="8852816" y="195109"/>
              <a:ext cx="1940297" cy="776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13775" rIns="19912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Warranty</a:t>
              </a:r>
              <a:endParaRPr/>
            </a:p>
          </p:txBody>
        </p:sp>
        <p:sp>
          <p:nvSpPr>
            <p:cNvPr id="381" name="Google Shape;381;p31"/>
            <p:cNvSpPr/>
            <p:nvPr/>
          </p:nvSpPr>
          <p:spPr>
            <a:xfrm>
              <a:off x="8852816" y="971227"/>
              <a:ext cx="1940297" cy="2854800"/>
            </a:xfrm>
            <a:prstGeom prst="rect">
              <a:avLst/>
            </a:prstGeom>
            <a:solidFill>
              <a:srgbClr val="E9DDE4">
                <a:alpha val="89803"/>
              </a:srgbClr>
            </a:solidFill>
            <a:ln w="12700" cap="flat" cmpd="sng">
              <a:solidFill>
                <a:srgbClr val="E9DDE4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1"/>
            <p:cNvSpPr txBox="1"/>
            <p:nvPr/>
          </p:nvSpPr>
          <p:spPr>
            <a:xfrm>
              <a:off x="8852816" y="971227"/>
              <a:ext cx="1940297" cy="28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113775" bIns="128000" anchor="t" anchorCtr="0">
              <a:noAutofit/>
            </a:bodyPr>
            <a:lstStyle/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dirty="0">
                  <a:solidFill>
                    <a:schemeClr val="dk1"/>
                  </a:solidFill>
                  <a:latin typeface="Lustria"/>
                  <a:ea typeface="Lustria"/>
                  <a:cs typeface="Lustria"/>
                  <a:sym typeface="Lustria"/>
                </a:rPr>
                <a:t>M</a:t>
              </a:r>
              <a:r>
                <a:rPr lang="en-US" sz="1600" b="0" i="0" u="none" strike="noStrike" cap="none" dirty="0">
                  <a:solidFill>
                    <a:schemeClr val="dk1"/>
                  </a:solidFill>
                  <a:latin typeface="Lustria"/>
                  <a:ea typeface="Lustria"/>
                  <a:cs typeface="Lustria"/>
                  <a:sym typeface="Lustria"/>
                </a:rPr>
                <a:t>ost solar panels have a 25-year warranty and an expected useful life of 30 years. Solar panels installed 30 years ago are still producing power today.</a:t>
              </a:r>
              <a:endParaRPr sz="16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endParaRPr>
            </a:p>
          </p:txBody>
        </p:sp>
      </p:grpSp>
      <p:sp>
        <p:nvSpPr>
          <p:cNvPr id="383" name="Google Shape;383;p31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Going Solar in Maine: Why and How</a:t>
            </a:r>
            <a:endParaRPr dirty="0"/>
          </a:p>
        </p:txBody>
      </p:sp>
      <p:sp>
        <p:nvSpPr>
          <p:cNvPr id="384" name="Google Shape;384;p31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3/20/2022</a:t>
            </a:r>
            <a:endParaRPr/>
          </a:p>
        </p:txBody>
      </p:sp>
      <p:sp>
        <p:nvSpPr>
          <p:cNvPr id="385" name="Google Shape;385;p31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2"/>
          <p:cNvSpPr txBox="1"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 sz="3600" dirty="0"/>
              <a:t>COMMON QUESTIONS ABOUT SOLAR POWER </a:t>
            </a:r>
            <a:endParaRPr sz="3600" dirty="0"/>
          </a:p>
        </p:txBody>
      </p:sp>
      <p:sp>
        <p:nvSpPr>
          <p:cNvPr id="391" name="Google Shape;391;p32"/>
          <p:cNvSpPr txBox="1">
            <a:spLocks noGrp="1"/>
          </p:cNvSpPr>
          <p:nvPr>
            <p:ph type="body" idx="1"/>
          </p:nvPr>
        </p:nvSpPr>
        <p:spPr>
          <a:xfrm>
            <a:off x="800099" y="2005870"/>
            <a:ext cx="3390161" cy="52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</a:pPr>
            <a:r>
              <a:rPr lang="en-US" dirty="0"/>
              <a:t>Sustainability</a:t>
            </a:r>
            <a:endParaRPr dirty="0"/>
          </a:p>
        </p:txBody>
      </p:sp>
      <p:sp>
        <p:nvSpPr>
          <p:cNvPr id="392" name="Google Shape;392;p32"/>
          <p:cNvSpPr txBox="1">
            <a:spLocks noGrp="1"/>
          </p:cNvSpPr>
          <p:nvPr>
            <p:ph type="body" idx="2"/>
          </p:nvPr>
        </p:nvSpPr>
        <p:spPr>
          <a:xfrm>
            <a:off x="800099" y="2552345"/>
            <a:ext cx="3390161" cy="327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It takes about 200 kWh of energy to make a solar panel. 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If installed in a sunny spot in Maine, over its useful life a solar panel will produce between 8 and 30 times as much energy as it takes to make. 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Producing electricity on site with solar panels has less environmental impact than any other energy source. </a:t>
            </a:r>
            <a:endParaRPr dirty="0"/>
          </a:p>
        </p:txBody>
      </p:sp>
      <p:sp>
        <p:nvSpPr>
          <p:cNvPr id="393" name="Google Shape;393;p32"/>
          <p:cNvSpPr txBox="1">
            <a:spLocks noGrp="1"/>
          </p:cNvSpPr>
          <p:nvPr>
            <p:ph type="body" idx="3"/>
          </p:nvPr>
        </p:nvSpPr>
        <p:spPr>
          <a:xfrm>
            <a:off x="4400919" y="2005870"/>
            <a:ext cx="3390161" cy="52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</a:pPr>
            <a:r>
              <a:rPr lang="en-US" dirty="0"/>
              <a:t>Practicality</a:t>
            </a:r>
            <a:endParaRPr dirty="0"/>
          </a:p>
        </p:txBody>
      </p:sp>
      <p:sp>
        <p:nvSpPr>
          <p:cNvPr id="394" name="Google Shape;394;p32"/>
          <p:cNvSpPr txBox="1">
            <a:spLocks noGrp="1"/>
          </p:cNvSpPr>
          <p:nvPr>
            <p:ph type="body" idx="4"/>
          </p:nvPr>
        </p:nvSpPr>
        <p:spPr>
          <a:xfrm>
            <a:off x="4400919" y="2552345"/>
            <a:ext cx="3390161" cy="327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Snow slides right off solar panels in the winter.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Rain cleans dirt off solar panels in the spring, summer and fall.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Electricity from solar panels can be used just like power you buy from a utility.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You can install solar in any sunny spot or subscribe to a solar farm.</a:t>
            </a:r>
            <a:endParaRPr/>
          </a:p>
        </p:txBody>
      </p:sp>
      <p:sp>
        <p:nvSpPr>
          <p:cNvPr id="395" name="Google Shape;395;p32"/>
          <p:cNvSpPr txBox="1">
            <a:spLocks noGrp="1"/>
          </p:cNvSpPr>
          <p:nvPr>
            <p:ph type="body" idx="5"/>
          </p:nvPr>
        </p:nvSpPr>
        <p:spPr>
          <a:xfrm>
            <a:off x="8001739" y="2005870"/>
            <a:ext cx="3390161" cy="52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</a:pPr>
            <a:r>
              <a:rPr lang="en-US"/>
              <a:t>Affordability</a:t>
            </a:r>
            <a:endParaRPr/>
          </a:p>
        </p:txBody>
      </p:sp>
      <p:sp>
        <p:nvSpPr>
          <p:cNvPr id="396" name="Google Shape;396;p32"/>
          <p:cNvSpPr txBox="1">
            <a:spLocks noGrp="1"/>
          </p:cNvSpPr>
          <p:nvPr>
            <p:ph type="body" idx="6"/>
          </p:nvPr>
        </p:nvSpPr>
        <p:spPr>
          <a:xfrm>
            <a:off x="8001739" y="2552345"/>
            <a:ext cx="3390161" cy="327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If you can take out a 15 or 30-year loan, generating your own solar power is cheaper than buying power from a utility.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You can lower your utility power costs by 15% by subscribing to a solar farm.</a:t>
            </a:r>
            <a:endParaRPr dirty="0"/>
          </a:p>
        </p:txBody>
      </p:sp>
      <p:sp>
        <p:nvSpPr>
          <p:cNvPr id="397" name="Google Shape;397;p32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Going Solar in Maine: Why and How</a:t>
            </a:r>
            <a:endParaRPr/>
          </a:p>
        </p:txBody>
      </p:sp>
      <p:sp>
        <p:nvSpPr>
          <p:cNvPr id="398" name="Google Shape;398;p32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3/20/2022</a:t>
            </a:r>
            <a:endParaRPr/>
          </a:p>
        </p:txBody>
      </p:sp>
      <p:sp>
        <p:nvSpPr>
          <p:cNvPr id="399" name="Google Shape;399;p32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4" name="Google Shape;404;p33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5" name="Google Shape;405;p33"/>
          <p:cNvCxnSpPr/>
          <p:nvPr/>
        </p:nvCxnSpPr>
        <p:spPr>
          <a:xfrm>
            <a:off x="800100" y="6142781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6" name="Google Shape;406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07" name="Google Shape;407;p33"/>
          <p:cNvSpPr txBox="1">
            <a:spLocks noGrp="1"/>
          </p:cNvSpPr>
          <p:nvPr>
            <p:ph type="title"/>
          </p:nvPr>
        </p:nvSpPr>
        <p:spPr>
          <a:xfrm>
            <a:off x="695324" y="897753"/>
            <a:ext cx="10419715" cy="713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"/>
              <a:buNone/>
            </a:pPr>
            <a:r>
              <a:rPr lang="en-US" sz="3400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SOLAR: NOW MOST AFFORDABLE ENERGY SOURCE</a:t>
            </a:r>
            <a:endParaRPr/>
          </a:p>
        </p:txBody>
      </p:sp>
      <p:cxnSp>
        <p:nvCxnSpPr>
          <p:cNvPr id="408" name="Google Shape;408;p33"/>
          <p:cNvCxnSpPr/>
          <p:nvPr/>
        </p:nvCxnSpPr>
        <p:spPr>
          <a:xfrm>
            <a:off x="800100" y="723900"/>
            <a:ext cx="16383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9" name="Google Shape;409;p33"/>
          <p:cNvSpPr txBox="1">
            <a:spLocks noGrp="1"/>
          </p:cNvSpPr>
          <p:nvPr>
            <p:ph type="body" idx="1"/>
          </p:nvPr>
        </p:nvSpPr>
        <p:spPr>
          <a:xfrm>
            <a:off x="644566" y="2249941"/>
            <a:ext cx="3587668" cy="3500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dirty="0"/>
              <a:t>The US Energy Information Administration says solar power will account for nearly half of new U.S. electric generating capacity in 2022.</a:t>
            </a:r>
            <a:endParaRPr dirty="0"/>
          </a:p>
          <a:p>
            <a:pPr marL="3429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dirty="0"/>
              <a:t>New solar projects around the world are bidding at 1.5 cents or less per kilowatt hour.</a:t>
            </a:r>
            <a:endParaRPr dirty="0"/>
          </a:p>
          <a:p>
            <a:pPr marL="0" lvl="0" indent="127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dirty="0"/>
          </a:p>
        </p:txBody>
      </p:sp>
      <p:pic>
        <p:nvPicPr>
          <p:cNvPr id="410" name="Google Shape;41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2171" y="2275842"/>
            <a:ext cx="7244363" cy="3342637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33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Going Solar in Maine: Why and How</a:t>
            </a:r>
            <a:endParaRPr/>
          </a:p>
        </p:txBody>
      </p:sp>
      <p:sp>
        <p:nvSpPr>
          <p:cNvPr id="412" name="Google Shape;412;p33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3/20/2022</a:t>
            </a:r>
            <a:endParaRPr/>
          </a:p>
        </p:txBody>
      </p:sp>
      <p:sp>
        <p:nvSpPr>
          <p:cNvPr id="413" name="Google Shape;413;p33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"/>
          <p:cNvSpPr txBox="1"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/>
              <a:t>WHY GO SOLAR</a:t>
            </a:r>
            <a:endParaRPr/>
          </a:p>
        </p:txBody>
      </p:sp>
      <p:pic>
        <p:nvPicPr>
          <p:cNvPr id="138" name="Google Shape;138;p16" descr="Logs Stacked 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" y="1"/>
            <a:ext cx="4876799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16"/>
          <p:cNvGrpSpPr/>
          <p:nvPr/>
        </p:nvGrpSpPr>
        <p:grpSpPr>
          <a:xfrm>
            <a:off x="5566943" y="2133600"/>
            <a:ext cx="6005932" cy="3774462"/>
            <a:chOff x="0" y="0"/>
            <a:chExt cx="6005932" cy="3774462"/>
          </a:xfrm>
        </p:grpSpPr>
        <p:sp>
          <p:nvSpPr>
            <p:cNvPr id="140" name="Google Shape;140;p16"/>
            <p:cNvSpPr/>
            <p:nvPr/>
          </p:nvSpPr>
          <p:spPr>
            <a:xfrm>
              <a:off x="0" y="0"/>
              <a:ext cx="1876854" cy="3774462"/>
            </a:xfrm>
            <a:prstGeom prst="rect">
              <a:avLst/>
            </a:prstGeom>
            <a:solidFill>
              <a:srgbClr val="D4CED2">
                <a:alpha val="89803"/>
              </a:srgbClr>
            </a:solidFill>
            <a:ln w="12700" cap="flat" cmpd="sng">
              <a:solidFill>
                <a:srgbClr val="D4CED2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6"/>
            <p:cNvSpPr txBox="1"/>
            <p:nvPr/>
          </p:nvSpPr>
          <p:spPr>
            <a:xfrm>
              <a:off x="0" y="1434296"/>
              <a:ext cx="1876854" cy="22646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6325" tIns="330200" rIns="146325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ustri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Lustria"/>
                  <a:ea typeface="Lustria"/>
                  <a:cs typeface="Lustria"/>
                  <a:sym typeface="Lustria"/>
                </a:rPr>
                <a:t>Permanently </a:t>
              </a:r>
              <a:r>
                <a:rPr lang="en-US" sz="1800" b="1" i="0" u="none" strike="noStrike" cap="none">
                  <a:solidFill>
                    <a:schemeClr val="dk1"/>
                  </a:solidFill>
                  <a:latin typeface="Lustria"/>
                  <a:ea typeface="Lustria"/>
                  <a:cs typeface="Lustria"/>
                  <a:sym typeface="Lustria"/>
                </a:rPr>
                <a:t>lower energy prices</a:t>
              </a:r>
              <a:r>
                <a:rPr lang="en-US" sz="1800" b="0" i="0" u="none" strike="noStrike" cap="none">
                  <a:solidFill>
                    <a:schemeClr val="dk1"/>
                  </a:solidFill>
                  <a:latin typeface="Lustria"/>
                  <a:ea typeface="Lustria"/>
                  <a:cs typeface="Lustria"/>
                  <a:sym typeface="Lustria"/>
                </a:rPr>
                <a:t> for everyone.</a:t>
              </a:r>
              <a:endParaRPr/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529058" y="507118"/>
              <a:ext cx="788278" cy="788278"/>
            </a:xfrm>
            <a:prstGeom prst="ellipse">
              <a:avLst/>
            </a:prstGeom>
            <a:solidFill>
              <a:srgbClr val="734A64"/>
            </a:solidFill>
            <a:ln w="12700" cap="flat" cmpd="sng">
              <a:solidFill>
                <a:srgbClr val="734A6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6"/>
            <p:cNvSpPr txBox="1"/>
            <p:nvPr/>
          </p:nvSpPr>
          <p:spPr>
            <a:xfrm>
              <a:off x="644499" y="622559"/>
              <a:ext cx="557396" cy="5573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1450" tIns="12700" rIns="6145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Lustria"/>
                <a:buNone/>
              </a:pPr>
              <a:r>
                <a:rPr lang="en-US" sz="4000" b="0" i="0" u="none" strike="noStrike" cap="none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rPr>
                <a:t>1</a:t>
              </a:r>
              <a:endParaRPr/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0" y="3311024"/>
              <a:ext cx="1876854" cy="72"/>
            </a:xfrm>
            <a:prstGeom prst="rect">
              <a:avLst/>
            </a:prstGeom>
            <a:solidFill>
              <a:srgbClr val="734A64"/>
            </a:solidFill>
            <a:ln w="12700" cap="flat" cmpd="sng">
              <a:solidFill>
                <a:srgbClr val="734A6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2064539" y="0"/>
              <a:ext cx="1876854" cy="3774462"/>
            </a:xfrm>
            <a:prstGeom prst="rect">
              <a:avLst/>
            </a:prstGeom>
            <a:solidFill>
              <a:srgbClr val="D4CED2">
                <a:alpha val="89803"/>
              </a:srgbClr>
            </a:solidFill>
            <a:ln w="12700" cap="flat" cmpd="sng">
              <a:solidFill>
                <a:srgbClr val="D4CED2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6"/>
            <p:cNvSpPr txBox="1"/>
            <p:nvPr/>
          </p:nvSpPr>
          <p:spPr>
            <a:xfrm>
              <a:off x="2064539" y="1434296"/>
              <a:ext cx="1876854" cy="22646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6325" tIns="330200" rIns="146325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ustri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Lustria"/>
                  <a:ea typeface="Lustria"/>
                  <a:cs typeface="Lustria"/>
                  <a:sym typeface="Lustria"/>
                </a:rPr>
                <a:t>Sustain and grow a </a:t>
              </a:r>
              <a:r>
                <a:rPr lang="en-US" sz="1800" b="1" i="0" u="none" strike="noStrike" cap="none">
                  <a:solidFill>
                    <a:schemeClr val="dk1"/>
                  </a:solidFill>
                  <a:latin typeface="Lustria"/>
                  <a:ea typeface="Lustria"/>
                  <a:cs typeface="Lustria"/>
                  <a:sym typeface="Lustria"/>
                </a:rPr>
                <a:t>better economy</a:t>
              </a:r>
              <a:r>
                <a:rPr lang="en-US" sz="1800" b="0" i="0" u="none" strike="noStrike" cap="none">
                  <a:solidFill>
                    <a:schemeClr val="dk1"/>
                  </a:solidFill>
                  <a:latin typeface="Lustria"/>
                  <a:ea typeface="Lustria"/>
                  <a:cs typeface="Lustria"/>
                  <a:sym typeface="Lustria"/>
                </a:rPr>
                <a:t>.</a:t>
              </a:r>
              <a:endParaRPr/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2604901" y="507118"/>
              <a:ext cx="788278" cy="788278"/>
            </a:xfrm>
            <a:prstGeom prst="ellipse">
              <a:avLst/>
            </a:prstGeom>
            <a:solidFill>
              <a:srgbClr val="734A64"/>
            </a:solidFill>
            <a:ln w="12700" cap="flat" cmpd="sng">
              <a:solidFill>
                <a:srgbClr val="734A6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6"/>
            <p:cNvSpPr txBox="1"/>
            <p:nvPr/>
          </p:nvSpPr>
          <p:spPr>
            <a:xfrm>
              <a:off x="2720342" y="622559"/>
              <a:ext cx="557396" cy="5573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1450" tIns="12700" rIns="6145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Lustria"/>
                <a:buNone/>
              </a:pPr>
              <a:r>
                <a:rPr lang="en-US" sz="4000" b="0" i="0" u="none" strike="noStrike" cap="none" dirty="0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rPr>
                <a:t>2</a:t>
              </a:r>
              <a:endParaRPr sz="4000" b="0" i="0" u="none" strike="noStrike" cap="none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endParaRPr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2060616" y="3319491"/>
              <a:ext cx="1876854" cy="72"/>
            </a:xfrm>
            <a:prstGeom prst="rect">
              <a:avLst/>
            </a:prstGeom>
            <a:solidFill>
              <a:srgbClr val="734A64"/>
            </a:solidFill>
            <a:ln w="12700" cap="flat" cmpd="sng">
              <a:solidFill>
                <a:srgbClr val="734A6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4129078" y="0"/>
              <a:ext cx="1876854" cy="3774462"/>
            </a:xfrm>
            <a:prstGeom prst="rect">
              <a:avLst/>
            </a:prstGeom>
            <a:solidFill>
              <a:srgbClr val="D4CED2">
                <a:alpha val="89803"/>
              </a:srgbClr>
            </a:solidFill>
            <a:ln w="12700" cap="flat" cmpd="sng">
              <a:solidFill>
                <a:srgbClr val="D4CED2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6"/>
            <p:cNvSpPr txBox="1"/>
            <p:nvPr/>
          </p:nvSpPr>
          <p:spPr>
            <a:xfrm>
              <a:off x="4129078" y="1434295"/>
              <a:ext cx="1876854" cy="22646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6325" tIns="330200" rIns="146325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ustria"/>
                <a:buNone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Lustria"/>
                  <a:ea typeface="Lustria"/>
                  <a:cs typeface="Lustria"/>
                  <a:sym typeface="Lustria"/>
                </a:rPr>
                <a:t>Protect and promote </a:t>
              </a:r>
              <a:r>
                <a:rPr lang="en-US" sz="1800" b="1" i="0" u="none" strike="noStrike" cap="none" dirty="0">
                  <a:solidFill>
                    <a:schemeClr val="dk1"/>
                  </a:solidFill>
                  <a:latin typeface="Lustria"/>
                  <a:ea typeface="Lustria"/>
                  <a:cs typeface="Lustria"/>
                  <a:sym typeface="Lustria"/>
                </a:rPr>
                <a:t>healthier conditions for people on Earth.</a:t>
              </a:r>
              <a:endParaRPr sz="18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endParaRPr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4606820" y="507118"/>
              <a:ext cx="788278" cy="788278"/>
            </a:xfrm>
            <a:prstGeom prst="ellipse">
              <a:avLst/>
            </a:prstGeom>
            <a:solidFill>
              <a:srgbClr val="734A64"/>
            </a:solidFill>
            <a:ln w="12700" cap="flat" cmpd="sng">
              <a:solidFill>
                <a:srgbClr val="734A6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6"/>
            <p:cNvSpPr txBox="1"/>
            <p:nvPr/>
          </p:nvSpPr>
          <p:spPr>
            <a:xfrm>
              <a:off x="4722261" y="622559"/>
              <a:ext cx="557396" cy="5573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1450" tIns="12700" rIns="6145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Lustria"/>
                <a:buNone/>
              </a:pPr>
              <a:r>
                <a:rPr lang="en-US" sz="4000" b="0" i="0" u="none" strike="noStrike" cap="none" dirty="0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rPr>
                <a:t>3</a:t>
              </a:r>
              <a:endParaRPr sz="4000" b="0" i="0" u="none" strike="noStrike" cap="none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endParaRPr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4129078" y="3319490"/>
              <a:ext cx="1876854" cy="72"/>
            </a:xfrm>
            <a:prstGeom prst="rect">
              <a:avLst/>
            </a:prstGeom>
            <a:solidFill>
              <a:srgbClr val="734A64"/>
            </a:solidFill>
            <a:ln w="12700" cap="flat" cmpd="sng">
              <a:solidFill>
                <a:srgbClr val="734A6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55;p16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Going Solar in Maine: Why and How</a:t>
            </a:r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3/20/2022</a:t>
            </a:r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4"/>
          <p:cNvSpPr txBox="1">
            <a:spLocks noGrp="1"/>
          </p:cNvSpPr>
          <p:nvPr>
            <p:ph type="title"/>
          </p:nvPr>
        </p:nvSpPr>
        <p:spPr>
          <a:xfrm>
            <a:off x="7887511" y="909639"/>
            <a:ext cx="3703856" cy="1290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/>
              <a:t>SUMMARY</a:t>
            </a:r>
            <a:endParaRPr/>
          </a:p>
        </p:txBody>
      </p:sp>
      <p:pic>
        <p:nvPicPr>
          <p:cNvPr id="420" name="Google Shape;420;p34" descr="Autumn Orange Forest 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15383" y="723900"/>
            <a:ext cx="3179762" cy="216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34" descr="Autumn Orange leaves Forest 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15383" y="3048000"/>
            <a:ext cx="3178175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4" descr="Tree Bark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4040188" y="723900"/>
            <a:ext cx="3371850" cy="315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34" descr="Autumn yellow leaves in a Forest "/>
          <p:cNvPicPr preferRelativeResize="0">
            <a:picLocks noGrp="1"/>
          </p:cNvPicPr>
          <p:nvPr>
            <p:ph type="pic" idx="5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4039608" y="4038600"/>
            <a:ext cx="3371659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34"/>
          <p:cNvSpPr txBox="1">
            <a:spLocks noGrp="1"/>
          </p:cNvSpPr>
          <p:nvPr>
            <p:ph type="body" idx="1"/>
          </p:nvPr>
        </p:nvSpPr>
        <p:spPr>
          <a:xfrm>
            <a:off x="7887510" y="2200275"/>
            <a:ext cx="3703856" cy="404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Generating your own solar power is </a:t>
            </a:r>
            <a:r>
              <a:rPr lang="en-US" b="1" dirty="0"/>
              <a:t>cheaper</a:t>
            </a:r>
            <a:r>
              <a:rPr lang="en-US" dirty="0"/>
              <a:t> than ​buying electricity from a utility.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By installing solar panels, you </a:t>
            </a:r>
            <a:r>
              <a:rPr lang="en-US" b="1" dirty="0"/>
              <a:t>increase the supply</a:t>
            </a:r>
            <a:r>
              <a:rPr lang="en-US" dirty="0"/>
              <a:t> of electricity and </a:t>
            </a:r>
            <a:r>
              <a:rPr lang="en-US" b="1" dirty="0"/>
              <a:t>decrease the demand</a:t>
            </a:r>
            <a:r>
              <a:rPr lang="en-US" dirty="0"/>
              <a:t> for electricity, which leads to </a:t>
            </a:r>
            <a:r>
              <a:rPr lang="en-US" b="1" dirty="0"/>
              <a:t>lower energy prices</a:t>
            </a:r>
            <a:r>
              <a:rPr lang="en-US" dirty="0"/>
              <a:t> for everyone.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When installed in any sunny location in Maine, solar panels will reliably produce power for </a:t>
            </a:r>
            <a:r>
              <a:rPr lang="en-US" b="1" dirty="0"/>
              <a:t>30 years</a:t>
            </a:r>
            <a:r>
              <a:rPr lang="en-US" dirty="0"/>
              <a:t> without making any noise or emitting any pollution.</a:t>
            </a:r>
            <a:endParaRPr dirty="0"/>
          </a:p>
        </p:txBody>
      </p:sp>
      <p:sp>
        <p:nvSpPr>
          <p:cNvPr id="425" name="Google Shape;425;p34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Going Solar in Maine: Why and How</a:t>
            </a:r>
            <a:endParaRPr/>
          </a:p>
        </p:txBody>
      </p:sp>
      <p:sp>
        <p:nvSpPr>
          <p:cNvPr id="426" name="Google Shape;426;p34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3/20/2022</a:t>
            </a:r>
            <a:endParaRPr/>
          </a:p>
        </p:txBody>
      </p:sp>
      <p:sp>
        <p:nvSpPr>
          <p:cNvPr id="427" name="Google Shape;427;p34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5"/>
          <p:cNvSpPr txBox="1">
            <a:spLocks noGrp="1"/>
          </p:cNvSpPr>
          <p:nvPr>
            <p:ph type="ctrTitle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"/>
              <a:buNone/>
            </a:pPr>
            <a:r>
              <a:rPr lang="en-US"/>
              <a:t>THANK YOU</a:t>
            </a:r>
            <a:endParaRPr/>
          </a:p>
        </p:txBody>
      </p:sp>
      <p:sp>
        <p:nvSpPr>
          <p:cNvPr id="434" name="Google Shape;434;p35"/>
          <p:cNvSpPr txBox="1">
            <a:spLocks noGrp="1"/>
          </p:cNvSpPr>
          <p:nvPr>
            <p:ph type="subTitle" idx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Fred Horch | fred.horch@gmail.com | www.BrunswickMaineRotary.org</a:t>
            </a:r>
            <a:endParaRPr/>
          </a:p>
        </p:txBody>
      </p:sp>
      <p:pic>
        <p:nvPicPr>
          <p:cNvPr id="435" name="Google Shape;435;p35" descr="Weathered piece of woo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00100" y="727075"/>
            <a:ext cx="5176838" cy="307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35" descr="Moss and mushrooms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146800" y="727075"/>
            <a:ext cx="5245100" cy="3070225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35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Going Solar in Maine: Why and How</a:t>
            </a:r>
            <a:endParaRPr/>
          </a:p>
        </p:txBody>
      </p:sp>
      <p:sp>
        <p:nvSpPr>
          <p:cNvPr id="438" name="Google Shape;438;p35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3/20/2022</a:t>
            </a:r>
            <a:endParaRPr/>
          </a:p>
        </p:txBody>
      </p:sp>
      <p:sp>
        <p:nvSpPr>
          <p:cNvPr id="439" name="Google Shape;439;p35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"/>
          <p:cNvSpPr txBox="1">
            <a:spLocks noGrp="1"/>
          </p:cNvSpPr>
          <p:nvPr>
            <p:ph type="title"/>
          </p:nvPr>
        </p:nvSpPr>
        <p:spPr>
          <a:xfrm>
            <a:off x="800099" y="904730"/>
            <a:ext cx="4152900" cy="1652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/>
              <a:t>SOLAR ENERGY</a:t>
            </a:r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body" idx="1"/>
          </p:nvPr>
        </p:nvSpPr>
        <p:spPr>
          <a:xfrm>
            <a:off x="5133975" y="952368"/>
            <a:ext cx="6257926" cy="177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Solar energy powers the entire natural world. It is the most abundant and sustainable source of energy on our planet.</a:t>
            </a:r>
            <a:br>
              <a:rPr lang="en-US"/>
            </a:br>
            <a:br>
              <a:rPr lang="en-US"/>
            </a:br>
            <a:r>
              <a:rPr lang="en-US"/>
              <a:t>Going solar is tapping into an </a:t>
            </a:r>
            <a:r>
              <a:rPr lang="en-US" b="1"/>
              <a:t>endless supply</a:t>
            </a:r>
            <a:r>
              <a:rPr lang="en-US"/>
              <a:t> of </a:t>
            </a:r>
            <a:r>
              <a:rPr lang="en-US" b="1"/>
              <a:t>clean energy</a:t>
            </a:r>
            <a:r>
              <a:rPr lang="en-US"/>
              <a:t> that is </a:t>
            </a:r>
            <a:r>
              <a:rPr lang="en-US" b="1"/>
              <a:t>sufficient to power all human needs</a:t>
            </a:r>
            <a:r>
              <a:rPr lang="en-US"/>
              <a:t> now and for the foreseeable future.</a:t>
            </a:r>
            <a:endParaRPr/>
          </a:p>
        </p:txBody>
      </p:sp>
      <p:pic>
        <p:nvPicPr>
          <p:cNvPr id="165" name="Google Shape;165;p17" descr="A person walking along a bridge in a forest 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00099" y="3048000"/>
            <a:ext cx="5133990" cy="2737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7" descr="An aerial view of a forest in the snow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209621" y="3048000"/>
            <a:ext cx="5182278" cy="273753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7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Going Solar in Maine: Why and How</a:t>
            </a:r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3/20/2022</a:t>
            </a:r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5" name="Google Shape;175;p18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6" name="Google Shape;176;p18"/>
          <p:cNvCxnSpPr/>
          <p:nvPr/>
        </p:nvCxnSpPr>
        <p:spPr>
          <a:xfrm>
            <a:off x="800100" y="6142781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7" name="Google Shape;177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78" name="Google Shape;178;p18"/>
          <p:cNvSpPr txBox="1">
            <a:spLocks noGrp="1"/>
          </p:cNvSpPr>
          <p:nvPr>
            <p:ph type="title"/>
          </p:nvPr>
        </p:nvSpPr>
        <p:spPr>
          <a:xfrm>
            <a:off x="695325" y="897753"/>
            <a:ext cx="3635046" cy="1575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"/>
              <a:buNone/>
            </a:pPr>
            <a:r>
              <a:rPr lang="en-US" sz="2500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ANNUAL SOLAR RESOURCE COMPARED TO OTHER ENERGY TOTAL RESERVES</a:t>
            </a:r>
            <a:endParaRPr/>
          </a:p>
        </p:txBody>
      </p:sp>
      <p:cxnSp>
        <p:nvCxnSpPr>
          <p:cNvPr id="179" name="Google Shape;179;p18"/>
          <p:cNvCxnSpPr/>
          <p:nvPr/>
        </p:nvCxnSpPr>
        <p:spPr>
          <a:xfrm>
            <a:off x="800100" y="723900"/>
            <a:ext cx="16383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0" name="Google Shape;180;p18"/>
          <p:cNvSpPr txBox="1">
            <a:spLocks noGrp="1"/>
          </p:cNvSpPr>
          <p:nvPr>
            <p:ph type="body" idx="1"/>
          </p:nvPr>
        </p:nvSpPr>
        <p:spPr>
          <a:xfrm>
            <a:off x="644566" y="2583612"/>
            <a:ext cx="3587668" cy="34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dirty="0"/>
              <a:t>Solar energy is by far Earth’s </a:t>
            </a:r>
            <a:r>
              <a:rPr lang="en-US" b="1" dirty="0"/>
              <a:t>largest</a:t>
            </a:r>
            <a:r>
              <a:rPr lang="en-US" dirty="0"/>
              <a:t> energy resource.</a:t>
            </a:r>
            <a:endParaRPr dirty="0"/>
          </a:p>
          <a:p>
            <a:pPr marL="3429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dirty="0"/>
              <a:t>Every </a:t>
            </a:r>
            <a:r>
              <a:rPr lang="en-US" b="1" dirty="0"/>
              <a:t>three weeks </a:t>
            </a:r>
            <a:r>
              <a:rPr lang="en-US" dirty="0"/>
              <a:t>the sun delivers more energy than all the </a:t>
            </a:r>
            <a:r>
              <a:rPr lang="en-US" b="1" dirty="0"/>
              <a:t>coal</a:t>
            </a:r>
            <a:r>
              <a:rPr lang="en-US" dirty="0"/>
              <a:t> deposits in the world.</a:t>
            </a:r>
            <a:endParaRPr dirty="0"/>
          </a:p>
          <a:p>
            <a:pPr marL="3429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dirty="0"/>
              <a:t>Solar power is </a:t>
            </a:r>
            <a:r>
              <a:rPr lang="en-US" b="1" dirty="0"/>
              <a:t>more than 300 </a:t>
            </a:r>
            <a:r>
              <a:rPr lang="en-US" dirty="0"/>
              <a:t>times more abundant than </a:t>
            </a:r>
            <a:r>
              <a:rPr lang="en-US" b="1" dirty="0"/>
              <a:t>wind</a:t>
            </a:r>
            <a:r>
              <a:rPr lang="en-US" dirty="0"/>
              <a:t> power.</a:t>
            </a:r>
            <a:endParaRPr dirty="0"/>
          </a:p>
          <a:p>
            <a:pPr marL="0" lvl="0" indent="127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dirty="0"/>
          </a:p>
        </p:txBody>
      </p:sp>
      <p:pic>
        <p:nvPicPr>
          <p:cNvPr id="181" name="Google Shape;181;p18" descr="Chart, bubbl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999251"/>
            <a:ext cx="6515100" cy="4859498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8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Going Solar in Maine: Why and How</a:t>
            </a:r>
            <a:endParaRPr dirty="0"/>
          </a:p>
        </p:txBody>
      </p:sp>
      <p:sp>
        <p:nvSpPr>
          <p:cNvPr id="183" name="Google Shape;183;p18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3/20/2022</a:t>
            </a:r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0" name="Google Shape;190;p19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1" name="Google Shape;191;p19"/>
          <p:cNvCxnSpPr/>
          <p:nvPr/>
        </p:nvCxnSpPr>
        <p:spPr>
          <a:xfrm>
            <a:off x="800100" y="6142781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2" name="Google Shape;192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93" name="Google Shape;193;p19"/>
          <p:cNvSpPr txBox="1">
            <a:spLocks noGrp="1"/>
          </p:cNvSpPr>
          <p:nvPr>
            <p:ph type="ctrTitle"/>
          </p:nvPr>
        </p:nvSpPr>
        <p:spPr>
          <a:xfrm>
            <a:off x="5604552" y="871759"/>
            <a:ext cx="5825448" cy="3562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</a:pPr>
            <a:r>
              <a:rPr lang="en-US" sz="4800" dirty="0"/>
              <a:t>MORE SOLAR POWER BENEFITS EVERYONE THROUGH LOWER ENERGY PRICES</a:t>
            </a:r>
            <a:endParaRPr sz="4800" dirty="0"/>
          </a:p>
        </p:txBody>
      </p:sp>
      <p:sp>
        <p:nvSpPr>
          <p:cNvPr id="194" name="Google Shape;194;p19"/>
          <p:cNvSpPr txBox="1">
            <a:spLocks noGrp="1"/>
          </p:cNvSpPr>
          <p:nvPr>
            <p:ph type="subTitle" idx="1"/>
          </p:nvPr>
        </p:nvSpPr>
        <p:spPr>
          <a:xfrm>
            <a:off x="5619964" y="4785543"/>
            <a:ext cx="5322013" cy="1005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1700" dirty="0"/>
              <a:t>Solar power is delivered around the world for free every day. Harnessing this free resource reduces energy prices for everyone.</a:t>
            </a:r>
            <a:endParaRPr dirty="0"/>
          </a:p>
        </p:txBody>
      </p:sp>
      <p:pic>
        <p:nvPicPr>
          <p:cNvPr id="195" name="Google Shape;195;p19" descr="A dog sitting in the sun rays coming through the trees in a forest 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561" r="11504"/>
          <a:stretch/>
        </p:blipFill>
        <p:spPr>
          <a:xfrm>
            <a:off x="1" y="10"/>
            <a:ext cx="4876799" cy="68579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96;p19"/>
          <p:cNvCxnSpPr/>
          <p:nvPr/>
        </p:nvCxnSpPr>
        <p:spPr>
          <a:xfrm>
            <a:off x="5723776" y="723900"/>
            <a:ext cx="5706224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7" name="Google Shape;197;p19"/>
          <p:cNvCxnSpPr/>
          <p:nvPr/>
        </p:nvCxnSpPr>
        <p:spPr>
          <a:xfrm>
            <a:off x="5723776" y="6134100"/>
            <a:ext cx="5668124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3" name="Google Shape;203;p20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4" name="Google Shape;204;p20"/>
          <p:cNvCxnSpPr/>
          <p:nvPr/>
        </p:nvCxnSpPr>
        <p:spPr>
          <a:xfrm>
            <a:off x="800100" y="6142781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5" name="Google Shape;205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06" name="Google Shape;206;p20"/>
          <p:cNvSpPr txBox="1">
            <a:spLocks noGrp="1"/>
          </p:cNvSpPr>
          <p:nvPr>
            <p:ph type="title"/>
          </p:nvPr>
        </p:nvSpPr>
        <p:spPr>
          <a:xfrm>
            <a:off x="702871" y="1002440"/>
            <a:ext cx="2575809" cy="4351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</a:pPr>
            <a:r>
              <a:rPr lang="en-US"/>
              <a:t>GOING SOLAR INCREASES ENERGY SUPPLY, REDUCES ENERGY DEMAND</a:t>
            </a:r>
            <a:endParaRPr/>
          </a:p>
        </p:txBody>
      </p:sp>
      <p:cxnSp>
        <p:nvCxnSpPr>
          <p:cNvPr id="207" name="Google Shape;207;p20"/>
          <p:cNvCxnSpPr/>
          <p:nvPr/>
        </p:nvCxnSpPr>
        <p:spPr>
          <a:xfrm>
            <a:off x="800100" y="723900"/>
            <a:ext cx="13716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8" name="Google Shape;208;p20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Going Solar in Maine: Why and How</a:t>
            </a:r>
            <a:endParaRPr/>
          </a:p>
        </p:txBody>
      </p:sp>
      <p:sp>
        <p:nvSpPr>
          <p:cNvPr id="209" name="Google Shape;209;p20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3/20/2022</a:t>
            </a:r>
            <a:endParaRPr/>
          </a:p>
        </p:txBody>
      </p:sp>
      <p:sp>
        <p:nvSpPr>
          <p:cNvPr id="210" name="Google Shape;210;p20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211" name="Google Shape;211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81451" y="629060"/>
            <a:ext cx="8820957" cy="5538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Google Shape;216;p21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7" name="Google Shape;217;p21"/>
          <p:cNvCxnSpPr/>
          <p:nvPr/>
        </p:nvCxnSpPr>
        <p:spPr>
          <a:xfrm>
            <a:off x="800100" y="6142781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8" name="Google Shape;218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19" name="Google Shape;219;p21"/>
          <p:cNvSpPr txBox="1">
            <a:spLocks noGrp="1"/>
          </p:cNvSpPr>
          <p:nvPr>
            <p:ph type="title"/>
          </p:nvPr>
        </p:nvSpPr>
        <p:spPr>
          <a:xfrm>
            <a:off x="685800" y="899024"/>
            <a:ext cx="3076032" cy="3914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/>
              <a:t>SOLAR ON YOUR ROOF</a:t>
            </a:r>
            <a:endParaRPr/>
          </a:p>
        </p:txBody>
      </p:sp>
      <p:cxnSp>
        <p:nvCxnSpPr>
          <p:cNvPr id="220" name="Google Shape;220;p21"/>
          <p:cNvCxnSpPr/>
          <p:nvPr/>
        </p:nvCxnSpPr>
        <p:spPr>
          <a:xfrm>
            <a:off x="800100" y="723900"/>
            <a:ext cx="13716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1" name="Google Shape;221;p21" descr="Diagram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46053" y="723901"/>
            <a:ext cx="6538393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1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Going Solar in Maine: Why and How</a:t>
            </a:r>
            <a:endParaRPr/>
          </a:p>
        </p:txBody>
      </p:sp>
      <p:sp>
        <p:nvSpPr>
          <p:cNvPr id="223" name="Google Shape;223;p21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3/20/2022</a:t>
            </a:r>
            <a:endParaRPr/>
          </a:p>
        </p:txBody>
      </p:sp>
      <p:sp>
        <p:nvSpPr>
          <p:cNvPr id="224" name="Google Shape;224;p21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9" name="Google Shape;229;p22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0" name="Google Shape;230;p22"/>
          <p:cNvCxnSpPr/>
          <p:nvPr/>
        </p:nvCxnSpPr>
        <p:spPr>
          <a:xfrm>
            <a:off x="800100" y="6142781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1" name="Google Shape;231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32" name="Google Shape;232;p22"/>
          <p:cNvSpPr txBox="1">
            <a:spLocks noGrp="1"/>
          </p:cNvSpPr>
          <p:nvPr>
            <p:ph type="title"/>
          </p:nvPr>
        </p:nvSpPr>
        <p:spPr>
          <a:xfrm>
            <a:off x="685800" y="899024"/>
            <a:ext cx="3076032" cy="3914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/>
              <a:t>SOLAR IN YOUR YARD</a:t>
            </a:r>
            <a:endParaRPr/>
          </a:p>
        </p:txBody>
      </p:sp>
      <p:cxnSp>
        <p:nvCxnSpPr>
          <p:cNvPr id="233" name="Google Shape;233;p22"/>
          <p:cNvCxnSpPr/>
          <p:nvPr/>
        </p:nvCxnSpPr>
        <p:spPr>
          <a:xfrm>
            <a:off x="800100" y="723900"/>
            <a:ext cx="13716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4" name="Google Shape;234;p22" descr="Diagram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19526"/>
          <a:stretch/>
        </p:blipFill>
        <p:spPr>
          <a:xfrm>
            <a:off x="3500807" y="1223470"/>
            <a:ext cx="8350767" cy="4552927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2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Going Solar in Maine: Why and How</a:t>
            </a:r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3/20/2022</a:t>
            </a:r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2" name="Google Shape;242;p23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3" name="Google Shape;243;p23"/>
          <p:cNvCxnSpPr/>
          <p:nvPr/>
        </p:nvCxnSpPr>
        <p:spPr>
          <a:xfrm>
            <a:off x="800100" y="6142781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4" name="Google Shape;244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45" name="Google Shape;245;p23"/>
          <p:cNvSpPr txBox="1">
            <a:spLocks noGrp="1"/>
          </p:cNvSpPr>
          <p:nvPr>
            <p:ph type="title"/>
          </p:nvPr>
        </p:nvSpPr>
        <p:spPr>
          <a:xfrm>
            <a:off x="685800" y="899024"/>
            <a:ext cx="3076032" cy="3914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/>
              <a:t>SOLAR FARM</a:t>
            </a:r>
            <a:endParaRPr/>
          </a:p>
        </p:txBody>
      </p:sp>
      <p:cxnSp>
        <p:nvCxnSpPr>
          <p:cNvPr id="246" name="Google Shape;246;p23"/>
          <p:cNvCxnSpPr/>
          <p:nvPr/>
        </p:nvCxnSpPr>
        <p:spPr>
          <a:xfrm>
            <a:off x="800100" y="723900"/>
            <a:ext cx="13716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7" name="Google Shape;247;p23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Going Solar in Maine: Why and How</a:t>
            </a:r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3/20/2022</a:t>
            </a:r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250" name="Google Shape;250;p23" descr="Diagram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26259"/>
          <a:stretch/>
        </p:blipFill>
        <p:spPr>
          <a:xfrm>
            <a:off x="1051238" y="1987879"/>
            <a:ext cx="10089523" cy="4016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1198</Words>
  <Application>Microsoft Macintosh PowerPoint</Application>
  <PresentationFormat>Widescreen</PresentationFormat>
  <Paragraphs>163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Open Sans</vt:lpstr>
      <vt:lpstr>Lustria</vt:lpstr>
      <vt:lpstr>Arial</vt:lpstr>
      <vt:lpstr>Roboto</vt:lpstr>
      <vt:lpstr>Calibri</vt:lpstr>
      <vt:lpstr>ChronicleVTI</vt:lpstr>
      <vt:lpstr>GOING SOLAR IN MAINE: WHY AND HOW</vt:lpstr>
      <vt:lpstr>WHY GO SOLAR</vt:lpstr>
      <vt:lpstr>SOLAR ENERGY</vt:lpstr>
      <vt:lpstr>ANNUAL SOLAR RESOURCE COMPARED TO OTHER ENERGY TOTAL RESERVES</vt:lpstr>
      <vt:lpstr>MORE SOLAR POWER BENEFITS EVERYONE THROUGH LOWER ENERGY PRICES</vt:lpstr>
      <vt:lpstr>GOING SOLAR INCREASES ENERGY SUPPLY, REDUCES ENERGY DEMAND</vt:lpstr>
      <vt:lpstr>SOLAR ON YOUR ROOF</vt:lpstr>
      <vt:lpstr>SOLAR IN YOUR YARD</vt:lpstr>
      <vt:lpstr>SOLAR FARM</vt:lpstr>
      <vt:lpstr>SOLAR TODAY: BURN LESS GAS</vt:lpstr>
      <vt:lpstr>SOLAR TOMORROW: NO GAS NEEDED</vt:lpstr>
      <vt:lpstr>Energy is the lifeblood of the global economy – a crucial input to nearly all of the goods and services of the modern world. </vt:lpstr>
      <vt:lpstr>SOLAR ENERGY: MADE IN MAINE POWER</vt:lpstr>
      <vt:lpstr>MAINE’S $4 BILLION QUESTION</vt:lpstr>
      <vt:lpstr>WHO BENEFITS IN MAINE FROM SOLAR POWER</vt:lpstr>
      <vt:lpstr>NOTHING ELSE MATTERS IF YOU CAN’T BREATHE. </vt:lpstr>
      <vt:lpstr>SOLAR POWER: CLEAN, QUIET, RELIABLE</vt:lpstr>
      <vt:lpstr>COMMON QUESTIONS ABOUT SOLAR POWER </vt:lpstr>
      <vt:lpstr>SOLAR: NOW MOST AFFORDABLE ENERGY SOURCE</vt:lpstr>
      <vt:lpstr>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GOING SOLAR IN MAINE: WHY AND HOW</dc:title>
  <cp:lastModifiedBy>Fred Horch</cp:lastModifiedBy>
  <cp:revision>2</cp:revision>
  <dcterms:modified xsi:type="dcterms:W3CDTF">2023-06-14T01:03:47Z</dcterms:modified>
</cp:coreProperties>
</file>